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307" r:id="rId2"/>
    <p:sldId id="326" r:id="rId3"/>
    <p:sldId id="263" r:id="rId4"/>
    <p:sldId id="259" r:id="rId5"/>
    <p:sldId id="291" r:id="rId6"/>
    <p:sldId id="260" r:id="rId7"/>
    <p:sldId id="292" r:id="rId8"/>
    <p:sldId id="311" r:id="rId9"/>
    <p:sldId id="328" r:id="rId10"/>
    <p:sldId id="318" r:id="rId11"/>
    <p:sldId id="313" r:id="rId12"/>
    <p:sldId id="297" r:id="rId13"/>
    <p:sldId id="312" r:id="rId14"/>
    <p:sldId id="298" r:id="rId15"/>
    <p:sldId id="321" r:id="rId16"/>
    <p:sldId id="324" r:id="rId17"/>
    <p:sldId id="319" r:id="rId18"/>
    <p:sldId id="327" r:id="rId19"/>
    <p:sldId id="316" r:id="rId20"/>
    <p:sldId id="285" r:id="rId21"/>
    <p:sldId id="325" r:id="rId22"/>
    <p:sldId id="289" r:id="rId23"/>
  </p:sldIdLst>
  <p:sldSz cx="9144000" cy="7132638"/>
  <p:notesSz cx="9296400" cy="7010400"/>
  <p:defaultTextStyle>
    <a:defPPr>
      <a:defRPr lang="en-GB"/>
    </a:defPPr>
    <a:lvl1pPr algn="l" rtl="0" fontAlgn="base">
      <a:spcBef>
        <a:spcPct val="0"/>
      </a:spcBef>
      <a:spcAft>
        <a:spcPct val="0"/>
      </a:spcAft>
      <a:defRPr sz="1500" kern="1200">
        <a:solidFill>
          <a:schemeClr val="tx1"/>
        </a:solidFill>
        <a:latin typeface="Calibri" pitchFamily="34" charset="0"/>
        <a:ea typeface="+mn-ea"/>
        <a:cs typeface="Arial" charset="0"/>
      </a:defRPr>
    </a:lvl1pPr>
    <a:lvl2pPr marL="457200" algn="l" rtl="0" fontAlgn="base">
      <a:spcBef>
        <a:spcPct val="0"/>
      </a:spcBef>
      <a:spcAft>
        <a:spcPct val="0"/>
      </a:spcAft>
      <a:defRPr sz="1500" kern="1200">
        <a:solidFill>
          <a:schemeClr val="tx1"/>
        </a:solidFill>
        <a:latin typeface="Calibri" pitchFamily="34" charset="0"/>
        <a:ea typeface="+mn-ea"/>
        <a:cs typeface="Arial" charset="0"/>
      </a:defRPr>
    </a:lvl2pPr>
    <a:lvl3pPr marL="914400" algn="l" rtl="0" fontAlgn="base">
      <a:spcBef>
        <a:spcPct val="0"/>
      </a:spcBef>
      <a:spcAft>
        <a:spcPct val="0"/>
      </a:spcAft>
      <a:defRPr sz="1500" kern="1200">
        <a:solidFill>
          <a:schemeClr val="tx1"/>
        </a:solidFill>
        <a:latin typeface="Calibri" pitchFamily="34" charset="0"/>
        <a:ea typeface="+mn-ea"/>
        <a:cs typeface="Arial" charset="0"/>
      </a:defRPr>
    </a:lvl3pPr>
    <a:lvl4pPr marL="1371600" algn="l" rtl="0" fontAlgn="base">
      <a:spcBef>
        <a:spcPct val="0"/>
      </a:spcBef>
      <a:spcAft>
        <a:spcPct val="0"/>
      </a:spcAft>
      <a:defRPr sz="1500" kern="1200">
        <a:solidFill>
          <a:schemeClr val="tx1"/>
        </a:solidFill>
        <a:latin typeface="Calibri" pitchFamily="34" charset="0"/>
        <a:ea typeface="+mn-ea"/>
        <a:cs typeface="Arial" charset="0"/>
      </a:defRPr>
    </a:lvl4pPr>
    <a:lvl5pPr marL="1828800" algn="l" rtl="0" fontAlgn="base">
      <a:spcBef>
        <a:spcPct val="0"/>
      </a:spcBef>
      <a:spcAft>
        <a:spcPct val="0"/>
      </a:spcAft>
      <a:defRPr sz="1500" kern="1200">
        <a:solidFill>
          <a:schemeClr val="tx1"/>
        </a:solidFill>
        <a:latin typeface="Calibri" pitchFamily="34" charset="0"/>
        <a:ea typeface="+mn-ea"/>
        <a:cs typeface="Arial" charset="0"/>
      </a:defRPr>
    </a:lvl5pPr>
    <a:lvl6pPr marL="2286000" algn="l" defTabSz="914400" rtl="0" eaLnBrk="1" latinLnBrk="0" hangingPunct="1">
      <a:defRPr sz="1500" kern="1200">
        <a:solidFill>
          <a:schemeClr val="tx1"/>
        </a:solidFill>
        <a:latin typeface="Calibri" pitchFamily="34" charset="0"/>
        <a:ea typeface="+mn-ea"/>
        <a:cs typeface="Arial" charset="0"/>
      </a:defRPr>
    </a:lvl6pPr>
    <a:lvl7pPr marL="2743200" algn="l" defTabSz="914400" rtl="0" eaLnBrk="1" latinLnBrk="0" hangingPunct="1">
      <a:defRPr sz="1500" kern="1200">
        <a:solidFill>
          <a:schemeClr val="tx1"/>
        </a:solidFill>
        <a:latin typeface="Calibri" pitchFamily="34" charset="0"/>
        <a:ea typeface="+mn-ea"/>
        <a:cs typeface="Arial" charset="0"/>
      </a:defRPr>
    </a:lvl7pPr>
    <a:lvl8pPr marL="3200400" algn="l" defTabSz="914400" rtl="0" eaLnBrk="1" latinLnBrk="0" hangingPunct="1">
      <a:defRPr sz="1500" kern="1200">
        <a:solidFill>
          <a:schemeClr val="tx1"/>
        </a:solidFill>
        <a:latin typeface="Calibri" pitchFamily="34" charset="0"/>
        <a:ea typeface="+mn-ea"/>
        <a:cs typeface="Arial" charset="0"/>
      </a:defRPr>
    </a:lvl8pPr>
    <a:lvl9pPr marL="3657600" algn="l" defTabSz="914400" rtl="0" eaLnBrk="1" latinLnBrk="0" hangingPunct="1">
      <a:defRPr sz="15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00"/>
    <a:srgbClr val="00FFCC"/>
    <a:srgbClr val="66FFCC"/>
    <a:srgbClr val="00FF99"/>
    <a:srgbClr val="99FFCC"/>
    <a:srgbClr val="CCFFCC"/>
    <a:srgbClr val="CCFF99"/>
    <a:srgbClr val="99FF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60" autoAdjust="0"/>
    <p:restoredTop sz="94660"/>
  </p:normalViewPr>
  <p:slideViewPr>
    <p:cSldViewPr>
      <p:cViewPr varScale="1">
        <p:scale>
          <a:sx n="80" d="100"/>
          <a:sy n="80" d="100"/>
        </p:scale>
        <p:origin x="869" y="67"/>
      </p:cViewPr>
      <p:guideLst>
        <p:guide orient="horz" pos="224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713651990684305E-2"/>
          <c:y val="4.1666623067465415E-2"/>
          <c:w val="0.9064171122994652"/>
          <c:h val="0.86458333333333359"/>
        </c:manualLayout>
      </c:layout>
      <c:barChart>
        <c:barDir val="col"/>
        <c:grouping val="clustered"/>
        <c:varyColors val="0"/>
        <c:dLbls>
          <c:showLegendKey val="0"/>
          <c:showVal val="0"/>
          <c:showCatName val="0"/>
          <c:showSerName val="0"/>
          <c:showPercent val="0"/>
          <c:showBubbleSize val="0"/>
        </c:dLbls>
        <c:gapWidth val="150"/>
        <c:axId val="60364672"/>
        <c:axId val="60366208"/>
      </c:barChart>
      <c:catAx>
        <c:axId val="60364672"/>
        <c:scaling>
          <c:orientation val="minMax"/>
        </c:scaling>
        <c:delete val="0"/>
        <c:axPos val="b"/>
        <c:numFmt formatCode="General" sourceLinked="1"/>
        <c:majorTickMark val="out"/>
        <c:minorTickMark val="none"/>
        <c:tickLblPos val="nextTo"/>
        <c:spPr>
          <a:ln w="6536">
            <a:solidFill>
              <a:srgbClr val="000000"/>
            </a:solidFill>
            <a:prstDash val="solid"/>
          </a:ln>
        </c:spPr>
        <c:txPr>
          <a:bodyPr rot="0" vert="horz"/>
          <a:lstStyle/>
          <a:p>
            <a:pPr>
              <a:defRPr sz="1235" b="1" i="0" u="none" strike="noStrike" baseline="0">
                <a:solidFill>
                  <a:srgbClr val="000000"/>
                </a:solidFill>
                <a:latin typeface="Calibri"/>
                <a:ea typeface="Calibri"/>
                <a:cs typeface="Calibri"/>
              </a:defRPr>
            </a:pPr>
            <a:endParaRPr lang="en-US"/>
          </a:p>
        </c:txPr>
        <c:crossAx val="60366208"/>
        <c:crossesAt val="50"/>
        <c:auto val="1"/>
        <c:lblAlgn val="ctr"/>
        <c:lblOffset val="100"/>
        <c:tickLblSkip val="1"/>
        <c:tickMarkSkip val="1"/>
        <c:noMultiLvlLbl val="0"/>
      </c:catAx>
      <c:valAx>
        <c:axId val="60366208"/>
        <c:scaling>
          <c:orientation val="minMax"/>
          <c:max val="150"/>
          <c:min val="50"/>
        </c:scaling>
        <c:delete val="0"/>
        <c:axPos val="l"/>
        <c:majorGridlines>
          <c:spPr>
            <a:ln w="6536">
              <a:solidFill>
                <a:srgbClr val="FFFFFF"/>
              </a:solidFill>
              <a:prstDash val="solid"/>
            </a:ln>
          </c:spPr>
        </c:majorGridlines>
        <c:numFmt formatCode="General" sourceLinked="1"/>
        <c:majorTickMark val="out"/>
        <c:minorTickMark val="none"/>
        <c:tickLblPos val="nextTo"/>
        <c:spPr>
          <a:ln w="6536">
            <a:solidFill>
              <a:srgbClr val="000000"/>
            </a:solidFill>
            <a:prstDash val="solid"/>
          </a:ln>
        </c:spPr>
        <c:txPr>
          <a:bodyPr rot="0" vert="horz"/>
          <a:lstStyle/>
          <a:p>
            <a:pPr>
              <a:defRPr sz="1285" b="1" i="0" u="none" strike="noStrike" baseline="0">
                <a:solidFill>
                  <a:srgbClr val="000000"/>
                </a:solidFill>
                <a:latin typeface="Arial"/>
                <a:ea typeface="Arial"/>
                <a:cs typeface="Arial"/>
              </a:defRPr>
            </a:pPr>
            <a:endParaRPr lang="en-US"/>
          </a:p>
        </c:txPr>
        <c:crossAx val="60364672"/>
        <c:crosses val="autoZero"/>
        <c:crossBetween val="between"/>
        <c:majorUnit val="20"/>
        <c:minorUnit val="1"/>
      </c:valAx>
      <c:spPr>
        <a:noFill/>
        <a:ln w="25398">
          <a:noFill/>
        </a:ln>
      </c:spPr>
    </c:plotArea>
    <c:plotVisOnly val="1"/>
    <c:dispBlanksAs val="gap"/>
    <c:showDLblsOverMax val="0"/>
  </c:chart>
  <c:spPr>
    <a:solidFill>
      <a:srgbClr val="FFFFFF"/>
    </a:solidFill>
    <a:ln>
      <a:noFill/>
    </a:ln>
  </c:spPr>
  <c:txPr>
    <a:bodyPr/>
    <a:lstStyle/>
    <a:p>
      <a:pPr>
        <a:defRPr sz="164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713651990684305E-2"/>
          <c:y val="4.1666623067465415E-2"/>
          <c:w val="0.9064171122994652"/>
          <c:h val="0.86458333333333359"/>
        </c:manualLayout>
      </c:layout>
      <c:barChart>
        <c:barDir val="col"/>
        <c:grouping val="clustered"/>
        <c:varyColors val="0"/>
        <c:ser>
          <c:idx val="0"/>
          <c:order val="0"/>
          <c:spPr>
            <a:solidFill>
              <a:srgbClr val="FF0000"/>
            </a:solidFill>
            <a:ln w="52292">
              <a:noFill/>
            </a:ln>
          </c:spPr>
          <c:invertIfNegative val="0"/>
          <c:dLbls>
            <c:numFmt formatCode="General" sourceLinked="0"/>
            <c:spPr>
              <a:noFill/>
              <a:ln w="52292">
                <a:noFill/>
              </a:ln>
            </c:spPr>
            <c:txPr>
              <a:bodyPr/>
              <a:lstStyle/>
              <a:p>
                <a:pPr>
                  <a:defRPr sz="1285"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Sheet1!$A$1:$K$1</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Sheet1!$A$2:$K$2</c:f>
              <c:numCache>
                <c:formatCode>General</c:formatCode>
                <c:ptCount val="11"/>
                <c:pt idx="0">
                  <c:v>136</c:v>
                </c:pt>
                <c:pt idx="1">
                  <c:v>138</c:v>
                </c:pt>
                <c:pt idx="2">
                  <c:v>143</c:v>
                </c:pt>
                <c:pt idx="3">
                  <c:v>143</c:v>
                </c:pt>
                <c:pt idx="4">
                  <c:v>146</c:v>
                </c:pt>
                <c:pt idx="5">
                  <c:v>144</c:v>
                </c:pt>
                <c:pt idx="6">
                  <c:v>142</c:v>
                </c:pt>
                <c:pt idx="7">
                  <c:v>145</c:v>
                </c:pt>
                <c:pt idx="8">
                  <c:v>145</c:v>
                </c:pt>
                <c:pt idx="9">
                  <c:v>152</c:v>
                </c:pt>
                <c:pt idx="10">
                  <c:v>89</c:v>
                </c:pt>
              </c:numCache>
            </c:numRef>
          </c:val>
          <c:extLst>
            <c:ext xmlns:c16="http://schemas.microsoft.com/office/drawing/2014/chart" uri="{C3380CC4-5D6E-409C-BE32-E72D297353CC}">
              <c16:uniqueId val="{00000000-E9F8-4787-91E4-00C2057572CD}"/>
            </c:ext>
          </c:extLst>
        </c:ser>
        <c:dLbls>
          <c:showLegendKey val="0"/>
          <c:showVal val="0"/>
          <c:showCatName val="0"/>
          <c:showSerName val="0"/>
          <c:showPercent val="0"/>
          <c:showBubbleSize val="0"/>
        </c:dLbls>
        <c:gapWidth val="150"/>
        <c:axId val="204774400"/>
        <c:axId val="204788480"/>
      </c:barChart>
      <c:catAx>
        <c:axId val="204774400"/>
        <c:scaling>
          <c:orientation val="minMax"/>
        </c:scaling>
        <c:delete val="0"/>
        <c:axPos val="b"/>
        <c:numFmt formatCode="General" sourceLinked="1"/>
        <c:majorTickMark val="out"/>
        <c:minorTickMark val="none"/>
        <c:tickLblPos val="nextTo"/>
        <c:spPr>
          <a:ln w="6536">
            <a:solidFill>
              <a:srgbClr val="000000"/>
            </a:solidFill>
            <a:prstDash val="solid"/>
          </a:ln>
        </c:spPr>
        <c:txPr>
          <a:bodyPr rot="0" vert="horz"/>
          <a:lstStyle/>
          <a:p>
            <a:pPr>
              <a:defRPr sz="1235" b="1" i="0" u="none" strike="noStrike" baseline="0">
                <a:solidFill>
                  <a:srgbClr val="000000"/>
                </a:solidFill>
                <a:latin typeface="Calibri"/>
                <a:ea typeface="Calibri"/>
                <a:cs typeface="Calibri"/>
              </a:defRPr>
            </a:pPr>
            <a:endParaRPr lang="en-US"/>
          </a:p>
        </c:txPr>
        <c:crossAx val="204788480"/>
        <c:crossesAt val="50"/>
        <c:auto val="1"/>
        <c:lblAlgn val="ctr"/>
        <c:lblOffset val="100"/>
        <c:tickLblSkip val="1"/>
        <c:tickMarkSkip val="1"/>
        <c:noMultiLvlLbl val="0"/>
      </c:catAx>
      <c:valAx>
        <c:axId val="204788480"/>
        <c:scaling>
          <c:orientation val="minMax"/>
          <c:max val="170"/>
          <c:min val="50"/>
        </c:scaling>
        <c:delete val="0"/>
        <c:axPos val="l"/>
        <c:majorGridlines>
          <c:spPr>
            <a:ln w="6536">
              <a:solidFill>
                <a:srgbClr val="FFFFFF"/>
              </a:solidFill>
              <a:prstDash val="solid"/>
            </a:ln>
          </c:spPr>
        </c:majorGridlines>
        <c:numFmt formatCode="General" sourceLinked="1"/>
        <c:majorTickMark val="out"/>
        <c:minorTickMark val="none"/>
        <c:tickLblPos val="nextTo"/>
        <c:spPr>
          <a:ln w="6536">
            <a:solidFill>
              <a:srgbClr val="000000"/>
            </a:solidFill>
            <a:prstDash val="solid"/>
          </a:ln>
        </c:spPr>
        <c:txPr>
          <a:bodyPr rot="0" vert="horz"/>
          <a:lstStyle/>
          <a:p>
            <a:pPr>
              <a:defRPr sz="1285" b="1" i="0" u="none" strike="noStrike" baseline="0">
                <a:solidFill>
                  <a:srgbClr val="000000"/>
                </a:solidFill>
                <a:latin typeface="Arial"/>
                <a:ea typeface="Arial"/>
                <a:cs typeface="Arial"/>
              </a:defRPr>
            </a:pPr>
            <a:endParaRPr lang="en-US"/>
          </a:p>
        </c:txPr>
        <c:crossAx val="204774400"/>
        <c:crosses val="autoZero"/>
        <c:crossBetween val="between"/>
        <c:majorUnit val="20"/>
        <c:minorUnit val="1"/>
      </c:valAx>
      <c:spPr>
        <a:noFill/>
        <a:ln w="25398">
          <a:noFill/>
        </a:ln>
      </c:spPr>
    </c:plotArea>
    <c:plotVisOnly val="1"/>
    <c:dispBlanksAs val="gap"/>
    <c:showDLblsOverMax val="0"/>
  </c:chart>
  <c:spPr>
    <a:solidFill>
      <a:srgbClr val="FFFFFF"/>
    </a:solidFill>
    <a:ln>
      <a:noFill/>
    </a:ln>
  </c:spPr>
  <c:txPr>
    <a:bodyPr/>
    <a:lstStyle/>
    <a:p>
      <a:pPr>
        <a:defRPr sz="1645"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261753494282084E-2"/>
          <c:y val="2.3012552301255231E-2"/>
          <c:w val="0.91232528589580686"/>
          <c:h val="0.86610878661087864"/>
        </c:manualLayout>
      </c:layout>
      <c:barChart>
        <c:barDir val="col"/>
        <c:grouping val="stacked"/>
        <c:varyColors val="0"/>
        <c:ser>
          <c:idx val="2"/>
          <c:order val="0"/>
          <c:tx>
            <c:strRef>
              <c:f>Sheet1!$A$2</c:f>
              <c:strCache>
                <c:ptCount val="1"/>
                <c:pt idx="0">
                  <c:v>Closed Missions</c:v>
                </c:pt>
              </c:strCache>
            </c:strRef>
          </c:tx>
          <c:spPr>
            <a:solidFill>
              <a:srgbClr val="99CCFF"/>
            </a:solidFill>
            <a:ln w="12278">
              <a:solidFill>
                <a:srgbClr val="000000"/>
              </a:solidFill>
              <a:prstDash val="solid"/>
            </a:ln>
          </c:spPr>
          <c:invertIfNegative val="0"/>
          <c:cat>
            <c:numRef>
              <c:f>Sheet1!$B$1:$AC$1</c:f>
              <c:numCache>
                <c:formatCode>mmm\-yy</c:formatCode>
                <c:ptCount val="28"/>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numCache>
            </c:numRef>
          </c:cat>
          <c:val>
            <c:numRef>
              <c:f>Sheet1!$B$2:$AC$2</c:f>
              <c:numCache>
                <c:formatCode>General</c:formatCode>
                <c:ptCount val="28"/>
                <c:pt idx="0">
                  <c:v>172</c:v>
                </c:pt>
                <c:pt idx="1">
                  <c:v>168</c:v>
                </c:pt>
                <c:pt idx="2">
                  <c:v>168</c:v>
                </c:pt>
                <c:pt idx="3">
                  <c:v>160</c:v>
                </c:pt>
                <c:pt idx="4">
                  <c:v>155</c:v>
                </c:pt>
                <c:pt idx="5">
                  <c:v>148</c:v>
                </c:pt>
                <c:pt idx="6">
                  <c:v>147</c:v>
                </c:pt>
                <c:pt idx="7">
                  <c:v>150</c:v>
                </c:pt>
                <c:pt idx="8">
                  <c:v>174</c:v>
                </c:pt>
                <c:pt idx="9">
                  <c:v>174</c:v>
                </c:pt>
                <c:pt idx="10">
                  <c:v>175</c:v>
                </c:pt>
                <c:pt idx="11">
                  <c:v>177</c:v>
                </c:pt>
                <c:pt idx="12">
                  <c:v>174</c:v>
                </c:pt>
                <c:pt idx="13">
                  <c:v>174</c:v>
                </c:pt>
                <c:pt idx="14">
                  <c:v>164</c:v>
                </c:pt>
                <c:pt idx="15">
                  <c:v>159</c:v>
                </c:pt>
                <c:pt idx="16">
                  <c:v>202</c:v>
                </c:pt>
                <c:pt idx="17">
                  <c:v>193</c:v>
                </c:pt>
                <c:pt idx="18">
                  <c:v>192</c:v>
                </c:pt>
                <c:pt idx="19">
                  <c:v>188</c:v>
                </c:pt>
                <c:pt idx="20">
                  <c:v>37</c:v>
                </c:pt>
                <c:pt idx="21">
                  <c:v>20</c:v>
                </c:pt>
                <c:pt idx="22">
                  <c:v>170</c:v>
                </c:pt>
                <c:pt idx="23">
                  <c:v>23</c:v>
                </c:pt>
                <c:pt idx="24">
                  <c:v>180</c:v>
                </c:pt>
                <c:pt idx="25">
                  <c:v>179</c:v>
                </c:pt>
                <c:pt idx="26">
                  <c:v>179</c:v>
                </c:pt>
                <c:pt idx="27">
                  <c:v>180</c:v>
                </c:pt>
              </c:numCache>
            </c:numRef>
          </c:val>
          <c:extLst>
            <c:ext xmlns:c16="http://schemas.microsoft.com/office/drawing/2014/chart" uri="{C3380CC4-5D6E-409C-BE32-E72D297353CC}">
              <c16:uniqueId val="{00000000-B531-4FAF-91DF-4EB613543035}"/>
            </c:ext>
          </c:extLst>
        </c:ser>
        <c:ser>
          <c:idx val="1"/>
          <c:order val="1"/>
          <c:tx>
            <c:strRef>
              <c:f>Sheet1!$A$3</c:f>
              <c:strCache>
                <c:ptCount val="1"/>
                <c:pt idx="0">
                  <c:v>PK Reserve Fund</c:v>
                </c:pt>
              </c:strCache>
            </c:strRef>
          </c:tx>
          <c:spPr>
            <a:solidFill>
              <a:srgbClr val="006600"/>
            </a:solidFill>
            <a:ln w="12278">
              <a:solidFill>
                <a:srgbClr val="000000"/>
              </a:solidFill>
              <a:prstDash val="solid"/>
            </a:ln>
          </c:spPr>
          <c:invertIfNegative val="0"/>
          <c:cat>
            <c:numRef>
              <c:f>Sheet1!$B$1:$AC$1</c:f>
              <c:numCache>
                <c:formatCode>mmm\-yy</c:formatCode>
                <c:ptCount val="28"/>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numCache>
            </c:numRef>
          </c:cat>
          <c:val>
            <c:numRef>
              <c:f>Sheet1!$B$3:$AC$3</c:f>
              <c:numCache>
                <c:formatCode>General</c:formatCode>
                <c:ptCount val="28"/>
                <c:pt idx="0">
                  <c:v>139</c:v>
                </c:pt>
                <c:pt idx="1">
                  <c:v>139</c:v>
                </c:pt>
                <c:pt idx="2">
                  <c:v>139</c:v>
                </c:pt>
                <c:pt idx="3">
                  <c:v>139</c:v>
                </c:pt>
                <c:pt idx="4">
                  <c:v>139</c:v>
                </c:pt>
                <c:pt idx="5">
                  <c:v>139</c:v>
                </c:pt>
                <c:pt idx="6">
                  <c:v>138</c:v>
                </c:pt>
                <c:pt idx="7">
                  <c:v>138</c:v>
                </c:pt>
                <c:pt idx="8">
                  <c:v>138</c:v>
                </c:pt>
                <c:pt idx="9">
                  <c:v>138</c:v>
                </c:pt>
                <c:pt idx="10">
                  <c:v>138</c:v>
                </c:pt>
                <c:pt idx="11">
                  <c:v>138</c:v>
                </c:pt>
                <c:pt idx="12">
                  <c:v>139</c:v>
                </c:pt>
                <c:pt idx="13">
                  <c:v>139</c:v>
                </c:pt>
                <c:pt idx="14">
                  <c:v>139</c:v>
                </c:pt>
                <c:pt idx="15">
                  <c:v>139</c:v>
                </c:pt>
                <c:pt idx="16">
                  <c:v>139</c:v>
                </c:pt>
                <c:pt idx="17">
                  <c:v>139</c:v>
                </c:pt>
                <c:pt idx="18">
                  <c:v>141</c:v>
                </c:pt>
                <c:pt idx="19">
                  <c:v>141</c:v>
                </c:pt>
                <c:pt idx="20">
                  <c:v>141</c:v>
                </c:pt>
                <c:pt idx="21">
                  <c:v>141</c:v>
                </c:pt>
                <c:pt idx="22">
                  <c:v>141</c:v>
                </c:pt>
                <c:pt idx="23">
                  <c:v>141</c:v>
                </c:pt>
                <c:pt idx="24">
                  <c:v>142</c:v>
                </c:pt>
                <c:pt idx="25">
                  <c:v>142</c:v>
                </c:pt>
                <c:pt idx="26">
                  <c:v>142</c:v>
                </c:pt>
                <c:pt idx="27">
                  <c:v>142</c:v>
                </c:pt>
              </c:numCache>
            </c:numRef>
          </c:val>
          <c:extLst>
            <c:ext xmlns:c16="http://schemas.microsoft.com/office/drawing/2014/chart" uri="{C3380CC4-5D6E-409C-BE32-E72D297353CC}">
              <c16:uniqueId val="{00000001-B531-4FAF-91DF-4EB613543035}"/>
            </c:ext>
          </c:extLst>
        </c:ser>
        <c:ser>
          <c:idx val="3"/>
          <c:order val="2"/>
          <c:tx>
            <c:strRef>
              <c:f>Sheet1!$A$4</c:f>
              <c:strCache>
                <c:ptCount val="1"/>
                <c:pt idx="0">
                  <c:v>Active Missions</c:v>
                </c:pt>
              </c:strCache>
            </c:strRef>
          </c:tx>
          <c:spPr>
            <a:solidFill>
              <a:srgbClr val="0070C0"/>
            </a:solidFill>
            <a:ln w="12278">
              <a:solidFill>
                <a:srgbClr val="000000"/>
              </a:solidFill>
              <a:prstDash val="solid"/>
            </a:ln>
          </c:spPr>
          <c:invertIfNegative val="0"/>
          <c:cat>
            <c:numRef>
              <c:f>Sheet1!$B$1:$AC$1</c:f>
              <c:numCache>
                <c:formatCode>mmm\-yy</c:formatCode>
                <c:ptCount val="28"/>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numCache>
            </c:numRef>
          </c:cat>
          <c:val>
            <c:numRef>
              <c:f>Sheet1!$B$4:$AC$4</c:f>
              <c:numCache>
                <c:formatCode>General</c:formatCode>
                <c:ptCount val="28"/>
                <c:pt idx="0">
                  <c:v>3786</c:v>
                </c:pt>
                <c:pt idx="1">
                  <c:v>3542</c:v>
                </c:pt>
                <c:pt idx="2">
                  <c:v>2885</c:v>
                </c:pt>
                <c:pt idx="3">
                  <c:v>2729</c:v>
                </c:pt>
                <c:pt idx="4">
                  <c:v>2519</c:v>
                </c:pt>
                <c:pt idx="5">
                  <c:v>1753</c:v>
                </c:pt>
                <c:pt idx="6">
                  <c:v>1510</c:v>
                </c:pt>
                <c:pt idx="7">
                  <c:v>2128</c:v>
                </c:pt>
                <c:pt idx="8">
                  <c:v>3092</c:v>
                </c:pt>
                <c:pt idx="9">
                  <c:v>2913</c:v>
                </c:pt>
                <c:pt idx="10">
                  <c:v>3037</c:v>
                </c:pt>
                <c:pt idx="11">
                  <c:v>2661</c:v>
                </c:pt>
                <c:pt idx="12">
                  <c:v>2391</c:v>
                </c:pt>
                <c:pt idx="13">
                  <c:v>2230</c:v>
                </c:pt>
                <c:pt idx="14">
                  <c:v>1962</c:v>
                </c:pt>
                <c:pt idx="15">
                  <c:v>1871</c:v>
                </c:pt>
                <c:pt idx="16">
                  <c:v>1673</c:v>
                </c:pt>
                <c:pt idx="17">
                  <c:v>1086</c:v>
                </c:pt>
                <c:pt idx="18">
                  <c:v>908</c:v>
                </c:pt>
                <c:pt idx="19">
                  <c:v>2167</c:v>
                </c:pt>
                <c:pt idx="20">
                  <c:v>1571</c:v>
                </c:pt>
                <c:pt idx="21">
                  <c:v>1960</c:v>
                </c:pt>
                <c:pt idx="22">
                  <c:v>1890</c:v>
                </c:pt>
                <c:pt idx="23">
                  <c:v>1282</c:v>
                </c:pt>
                <c:pt idx="24">
                  <c:v>1244</c:v>
                </c:pt>
                <c:pt idx="25">
                  <c:v>1527</c:v>
                </c:pt>
                <c:pt idx="26">
                  <c:v>1803</c:v>
                </c:pt>
                <c:pt idx="27">
                  <c:v>1798</c:v>
                </c:pt>
              </c:numCache>
            </c:numRef>
          </c:val>
          <c:extLst>
            <c:ext xmlns:c16="http://schemas.microsoft.com/office/drawing/2014/chart" uri="{C3380CC4-5D6E-409C-BE32-E72D297353CC}">
              <c16:uniqueId val="{00000002-B531-4FAF-91DF-4EB613543035}"/>
            </c:ext>
          </c:extLst>
        </c:ser>
        <c:dLbls>
          <c:showLegendKey val="0"/>
          <c:showVal val="0"/>
          <c:showCatName val="0"/>
          <c:showSerName val="0"/>
          <c:showPercent val="0"/>
          <c:showBubbleSize val="0"/>
        </c:dLbls>
        <c:gapWidth val="150"/>
        <c:overlap val="100"/>
        <c:axId val="238183168"/>
        <c:axId val="238195072"/>
      </c:barChart>
      <c:catAx>
        <c:axId val="238183168"/>
        <c:scaling>
          <c:orientation val="minMax"/>
        </c:scaling>
        <c:delete val="0"/>
        <c:axPos val="b"/>
        <c:numFmt formatCode="mmm\-yy" sourceLinked="1"/>
        <c:majorTickMark val="out"/>
        <c:minorTickMark val="none"/>
        <c:tickLblPos val="nextTo"/>
        <c:spPr>
          <a:ln w="3070">
            <a:solidFill>
              <a:srgbClr val="000000"/>
            </a:solidFill>
            <a:prstDash val="solid"/>
          </a:ln>
        </c:spPr>
        <c:txPr>
          <a:bodyPr rot="-3600000" vert="horz"/>
          <a:lstStyle/>
          <a:p>
            <a:pPr>
              <a:defRPr sz="773" b="1" i="0" u="none" strike="noStrike" baseline="0">
                <a:solidFill>
                  <a:srgbClr val="000000"/>
                </a:solidFill>
                <a:latin typeface="Calibri"/>
                <a:ea typeface="Calibri"/>
                <a:cs typeface="Calibri"/>
              </a:defRPr>
            </a:pPr>
            <a:endParaRPr lang="en-US"/>
          </a:p>
        </c:txPr>
        <c:crossAx val="238195072"/>
        <c:crosses val="autoZero"/>
        <c:auto val="0"/>
        <c:lblAlgn val="ctr"/>
        <c:lblOffset val="100"/>
        <c:tickLblSkip val="1"/>
        <c:tickMarkSkip val="1"/>
        <c:noMultiLvlLbl val="0"/>
      </c:catAx>
      <c:valAx>
        <c:axId val="238195072"/>
        <c:scaling>
          <c:orientation val="minMax"/>
          <c:max val="5000"/>
          <c:min val="0"/>
        </c:scaling>
        <c:delete val="0"/>
        <c:axPos val="l"/>
        <c:majorGridlines>
          <c:spPr>
            <a:ln w="12278">
              <a:solidFill>
                <a:srgbClr val="FFFFFF"/>
              </a:solidFill>
              <a:prstDash val="solid"/>
            </a:ln>
          </c:spPr>
        </c:majorGridlines>
        <c:numFmt formatCode="0" sourceLinked="0"/>
        <c:majorTickMark val="out"/>
        <c:minorTickMark val="none"/>
        <c:tickLblPos val="nextTo"/>
        <c:spPr>
          <a:ln w="3070">
            <a:solidFill>
              <a:srgbClr val="000000"/>
            </a:solidFill>
            <a:prstDash val="solid"/>
          </a:ln>
        </c:spPr>
        <c:txPr>
          <a:bodyPr rot="0" vert="horz"/>
          <a:lstStyle/>
          <a:p>
            <a:pPr>
              <a:defRPr sz="773" b="0" i="0" u="none" strike="noStrike" baseline="0">
                <a:solidFill>
                  <a:srgbClr val="000000"/>
                </a:solidFill>
                <a:latin typeface="Calibri"/>
                <a:ea typeface="Calibri"/>
                <a:cs typeface="Calibri"/>
              </a:defRPr>
            </a:pPr>
            <a:endParaRPr lang="en-US"/>
          </a:p>
        </c:txPr>
        <c:crossAx val="238183168"/>
        <c:crosses val="autoZero"/>
        <c:crossBetween val="between"/>
        <c:majorUnit val="1000"/>
      </c:valAx>
    </c:plotArea>
    <c:legend>
      <c:legendPos val="r"/>
      <c:layout>
        <c:manualLayout>
          <c:xMode val="edge"/>
          <c:yMode val="edge"/>
          <c:x val="0.85728501792107037"/>
          <c:y val="1.5685739771198863E-3"/>
          <c:w val="0.14271498207892963"/>
          <c:h val="0.15522650794300355"/>
        </c:manualLayout>
      </c:layout>
      <c:overlay val="0"/>
      <c:spPr>
        <a:solidFill>
          <a:srgbClr val="FFFFFF"/>
        </a:solidFill>
        <a:ln w="3070">
          <a:solidFill>
            <a:srgbClr val="000000"/>
          </a:solidFill>
          <a:prstDash val="solid"/>
        </a:ln>
      </c:spPr>
      <c:txPr>
        <a:bodyPr/>
        <a:lstStyle/>
        <a:p>
          <a:pPr>
            <a:defRPr sz="1044"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c:spPr>
  <c:txPr>
    <a:bodyPr/>
    <a:lstStyle/>
    <a:p>
      <a:pPr>
        <a:defRPr sz="1716" b="1" i="0" u="none" strike="noStrike" baseline="0">
          <a:solidFill>
            <a:srgbClr val="000000"/>
          </a:solidFill>
          <a:latin typeface="Tahoma"/>
          <a:ea typeface="Tahoma"/>
          <a:cs typeface="Tahom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900" b="1" baseline="0" dirty="0"/>
              <a:t>Amounts payable to troop- and police-contributing countries</a:t>
            </a:r>
          </a:p>
          <a:p>
            <a:pPr>
              <a:defRPr/>
            </a:pPr>
            <a:r>
              <a:rPr lang="en-US" sz="900" b="1" baseline="0" dirty="0"/>
              <a:t>30 April 2019 (US$ millions)</a:t>
            </a:r>
          </a:p>
          <a:p>
            <a:pPr>
              <a:defRPr/>
            </a:pPr>
            <a:r>
              <a:rPr lang="en-US" sz="900" b="1" baseline="0" dirty="0"/>
              <a:t>Total:$1,009 million*</a:t>
            </a:r>
          </a:p>
        </c:rich>
      </c:tx>
      <c:layout>
        <c:manualLayout>
          <c:xMode val="edge"/>
          <c:yMode val="edge"/>
          <c:x val="0.31184008248968881"/>
          <c:y val="1.6146276012850729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626181102362206"/>
          <c:y val="0.17383465259454706"/>
          <c:w val="0.81151596675415572"/>
          <c:h val="0.77779243623570804"/>
        </c:manualLayout>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5781-458C-BAFE-B27936D073E0}"/>
              </c:ext>
            </c:extLst>
          </c:dPt>
          <c:dPt>
            <c:idx val="1"/>
            <c:bubble3D val="0"/>
            <c:spPr>
              <a:solidFill>
                <a:schemeClr val="accent2"/>
              </a:solidFill>
              <a:ln>
                <a:noFill/>
              </a:ln>
              <a:effectLst/>
            </c:spPr>
            <c:extLst>
              <c:ext xmlns:c16="http://schemas.microsoft.com/office/drawing/2014/chart" uri="{C3380CC4-5D6E-409C-BE32-E72D297353CC}">
                <c16:uniqueId val="{00000003-5781-458C-BAFE-B27936D073E0}"/>
              </c:ext>
            </c:extLst>
          </c:dPt>
          <c:dPt>
            <c:idx val="2"/>
            <c:bubble3D val="0"/>
            <c:spPr>
              <a:solidFill>
                <a:schemeClr val="accent3"/>
              </a:solidFill>
              <a:ln>
                <a:noFill/>
              </a:ln>
              <a:effectLst/>
            </c:spPr>
            <c:extLst>
              <c:ext xmlns:c16="http://schemas.microsoft.com/office/drawing/2014/chart" uri="{C3380CC4-5D6E-409C-BE32-E72D297353CC}">
                <c16:uniqueId val="{00000005-5781-458C-BAFE-B27936D073E0}"/>
              </c:ext>
            </c:extLst>
          </c:dPt>
          <c:dPt>
            <c:idx val="3"/>
            <c:bubble3D val="0"/>
            <c:spPr>
              <a:solidFill>
                <a:schemeClr val="accent4"/>
              </a:solidFill>
              <a:ln>
                <a:noFill/>
              </a:ln>
              <a:effectLst/>
            </c:spPr>
            <c:extLst>
              <c:ext xmlns:c16="http://schemas.microsoft.com/office/drawing/2014/chart" uri="{C3380CC4-5D6E-409C-BE32-E72D297353CC}">
                <c16:uniqueId val="{00000007-5781-458C-BAFE-B27936D073E0}"/>
              </c:ext>
            </c:extLst>
          </c:dPt>
          <c:dPt>
            <c:idx val="4"/>
            <c:bubble3D val="0"/>
            <c:spPr>
              <a:solidFill>
                <a:schemeClr val="accent5"/>
              </a:solidFill>
              <a:ln>
                <a:noFill/>
              </a:ln>
              <a:effectLst/>
            </c:spPr>
            <c:extLst>
              <c:ext xmlns:c16="http://schemas.microsoft.com/office/drawing/2014/chart" uri="{C3380CC4-5D6E-409C-BE32-E72D297353CC}">
                <c16:uniqueId val="{00000009-5781-458C-BAFE-B27936D073E0}"/>
              </c:ext>
            </c:extLst>
          </c:dPt>
          <c:dPt>
            <c:idx val="5"/>
            <c:bubble3D val="0"/>
            <c:spPr>
              <a:solidFill>
                <a:schemeClr val="accent6"/>
              </a:solidFill>
              <a:ln>
                <a:noFill/>
              </a:ln>
              <a:effectLst/>
            </c:spPr>
            <c:extLst>
              <c:ext xmlns:c16="http://schemas.microsoft.com/office/drawing/2014/chart" uri="{C3380CC4-5D6E-409C-BE32-E72D297353CC}">
                <c16:uniqueId val="{0000000B-5781-458C-BAFE-B27936D073E0}"/>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5781-458C-BAFE-B27936D073E0}"/>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5781-458C-BAFE-B27936D073E0}"/>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5781-458C-BAFE-B27936D073E0}"/>
              </c:ext>
            </c:extLst>
          </c:dPt>
          <c:dPt>
            <c:idx val="9"/>
            <c:bubble3D val="0"/>
            <c:spPr>
              <a:solidFill>
                <a:schemeClr val="accent4">
                  <a:lumMod val="60000"/>
                </a:schemeClr>
              </a:solidFill>
              <a:ln>
                <a:noFill/>
              </a:ln>
              <a:effectLst/>
            </c:spPr>
            <c:extLst>
              <c:ext xmlns:c16="http://schemas.microsoft.com/office/drawing/2014/chart" uri="{C3380CC4-5D6E-409C-BE32-E72D297353CC}">
                <c16:uniqueId val="{00000013-5781-458C-BAFE-B27936D073E0}"/>
              </c:ext>
            </c:extLst>
          </c:dPt>
          <c:dPt>
            <c:idx val="10"/>
            <c:bubble3D val="0"/>
            <c:spPr>
              <a:solidFill>
                <a:schemeClr val="accent5">
                  <a:lumMod val="60000"/>
                </a:schemeClr>
              </a:solidFill>
              <a:ln>
                <a:noFill/>
              </a:ln>
              <a:effectLst/>
            </c:spPr>
            <c:extLst>
              <c:ext xmlns:c16="http://schemas.microsoft.com/office/drawing/2014/chart" uri="{C3380CC4-5D6E-409C-BE32-E72D297353CC}">
                <c16:uniqueId val="{00000015-5781-458C-BAFE-B27936D073E0}"/>
              </c:ext>
            </c:extLst>
          </c:dPt>
          <c:dPt>
            <c:idx val="11"/>
            <c:bubble3D val="0"/>
            <c:spPr>
              <a:solidFill>
                <a:schemeClr val="accent6">
                  <a:lumMod val="60000"/>
                </a:schemeClr>
              </a:solidFill>
              <a:ln>
                <a:noFill/>
              </a:ln>
              <a:effectLst/>
            </c:spPr>
            <c:extLst>
              <c:ext xmlns:c16="http://schemas.microsoft.com/office/drawing/2014/chart" uri="{C3380CC4-5D6E-409C-BE32-E72D297353CC}">
                <c16:uniqueId val="{00000017-5781-458C-BAFE-B27936D073E0}"/>
              </c:ext>
            </c:extLst>
          </c:dPt>
          <c:dLbls>
            <c:dLbl>
              <c:idx val="0"/>
              <c:layout>
                <c:manualLayout>
                  <c:x val="4.6349391069858093E-3"/>
                  <c:y val="1.9614189330628119E-2"/>
                </c:manualLayout>
              </c:layout>
              <c:tx>
                <c:rich>
                  <a:bodyPr/>
                  <a:lstStyle/>
                  <a:p>
                    <a:fld id="{B7F32413-6724-4BA6-89DE-DF4E4D3FC15F}" type="CATEGORYNAME">
                      <a:rPr lang="en-US"/>
                      <a:pPr/>
                      <a:t>[CATEGORY NAME]</a:t>
                    </a:fld>
                    <a:r>
                      <a:rPr lang="en-US" baseline="0"/>
                      <a:t>, 96</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781-458C-BAFE-B27936D073E0}"/>
                </c:ext>
              </c:extLst>
            </c:dLbl>
            <c:dLbl>
              <c:idx val="1"/>
              <c:layout>
                <c:manualLayout>
                  <c:x val="6.9840048301467617E-4"/>
                  <c:y val="3.7343874960415226E-2"/>
                </c:manualLayout>
              </c:layout>
              <c:tx>
                <c:rich>
                  <a:bodyPr/>
                  <a:lstStyle/>
                  <a:p>
                    <a:fld id="{DB965100-2028-4234-9557-32F663759010}" type="CATEGORYNAME">
                      <a:rPr lang="en-US"/>
                      <a:pPr/>
                      <a:t>[CATEGORY NAME]</a:t>
                    </a:fld>
                    <a:r>
                      <a:rPr lang="en-US" baseline="0"/>
                      <a:t>, 91</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781-458C-BAFE-B27936D073E0}"/>
                </c:ext>
              </c:extLst>
            </c:dLbl>
            <c:dLbl>
              <c:idx val="2"/>
              <c:layout>
                <c:manualLayout>
                  <c:x val="4.0731962076169049E-3"/>
                  <c:y val="-1.2142448589038386E-3"/>
                </c:manualLayout>
              </c:layout>
              <c:tx>
                <c:rich>
                  <a:bodyPr/>
                  <a:lstStyle/>
                  <a:p>
                    <a:fld id="{24B695F0-79D4-4E66-B0FB-BA4CBB4298CC}" type="CATEGORYNAME">
                      <a:rPr lang="en-US"/>
                      <a:pPr/>
                      <a:t>[CATEGORY NAME]</a:t>
                    </a:fld>
                    <a:r>
                      <a:rPr lang="en-US" baseline="0"/>
                      <a:t>, 89</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781-458C-BAFE-B27936D073E0}"/>
                </c:ext>
              </c:extLst>
            </c:dLbl>
            <c:dLbl>
              <c:idx val="3"/>
              <c:layout>
                <c:manualLayout>
                  <c:x val="-2.326852000642777E-3"/>
                  <c:y val="-2.3980734587402769E-2"/>
                </c:manualLayout>
              </c:layout>
              <c:tx>
                <c:rich>
                  <a:bodyPr/>
                  <a:lstStyle/>
                  <a:p>
                    <a:fld id="{6613BF7D-24E0-4F80-A6FF-07136215C0D9}" type="CATEGORYNAME">
                      <a:rPr lang="en-US"/>
                      <a:pPr/>
                      <a:t>[CATEGORY NAME]</a:t>
                    </a:fld>
                    <a:r>
                      <a:rPr lang="en-US" baseline="0"/>
                      <a:t>, 77</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781-458C-BAFE-B27936D073E0}"/>
                </c:ext>
              </c:extLst>
            </c:dLbl>
            <c:dLbl>
              <c:idx val="4"/>
              <c:layout>
                <c:manualLayout>
                  <c:x val="-7.8857999892870539E-3"/>
                  <c:y val="-3.2800113325956455E-2"/>
                </c:manualLayout>
              </c:layout>
              <c:tx>
                <c:rich>
                  <a:bodyPr/>
                  <a:lstStyle/>
                  <a:p>
                    <a:fld id="{33034BC2-7344-4453-95EC-1269D62DF269}" type="CATEGORYNAME">
                      <a:rPr lang="en-US"/>
                      <a:pPr/>
                      <a:t>[CATEGORY NAME]</a:t>
                    </a:fld>
                    <a:r>
                      <a:rPr lang="en-US" baseline="0"/>
                      <a:t>, 75</a:t>
                    </a:r>
                  </a:p>
                  <a:p>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781-458C-BAFE-B27936D073E0}"/>
                </c:ext>
              </c:extLst>
            </c:dLbl>
            <c:dLbl>
              <c:idx val="5"/>
              <c:layout>
                <c:manualLayout>
                  <c:x val="2.2616369382397381E-3"/>
                  <c:y val="-2.6624115977356189E-2"/>
                </c:manualLayout>
              </c:layout>
              <c:tx>
                <c:rich>
                  <a:bodyPr/>
                  <a:lstStyle/>
                  <a:p>
                    <a:fld id="{5ED97617-89A5-415A-9DAB-331F5BADE7CA}" type="CATEGORYNAME">
                      <a:rPr lang="en-US"/>
                      <a:pPr/>
                      <a:t>[CATEGORY NAME]</a:t>
                    </a:fld>
                    <a:r>
                      <a:rPr lang="en-US" baseline="0"/>
                      <a:t>, 59</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781-458C-BAFE-B27936D073E0}"/>
                </c:ext>
              </c:extLst>
            </c:dLbl>
            <c:dLbl>
              <c:idx val="6"/>
              <c:layout>
                <c:manualLayout>
                  <c:x val="1.3627135893727507E-2"/>
                  <c:y val="-3.1186020281069753E-3"/>
                </c:manualLayout>
              </c:layout>
              <c:tx>
                <c:rich>
                  <a:bodyPr/>
                  <a:lstStyle/>
                  <a:p>
                    <a:fld id="{0F367C90-ED4A-4B7C-A0F3-5DBCE739147C}" type="CATEGORYNAME">
                      <a:rPr lang="en-US"/>
                      <a:pPr/>
                      <a:t>[CATEGORY NAME]</a:t>
                    </a:fld>
                    <a:r>
                      <a:rPr lang="en-US" baseline="0"/>
                      <a:t>, 48</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5781-458C-BAFE-B27936D073E0}"/>
                </c:ext>
              </c:extLst>
            </c:dLbl>
            <c:dLbl>
              <c:idx val="7"/>
              <c:layout>
                <c:manualLayout>
                  <c:x val="7.1595961219133326E-3"/>
                  <c:y val="-8.9792111016674062E-3"/>
                </c:manualLayout>
              </c:layout>
              <c:tx>
                <c:rich>
                  <a:bodyPr/>
                  <a:lstStyle/>
                  <a:p>
                    <a:fld id="{FE2A82F6-0F0F-4FB5-85FA-0AFBEC927270}" type="CATEGORYNAME">
                      <a:rPr lang="en-US"/>
                      <a:pPr/>
                      <a:t>[CATEGORY NAME]</a:t>
                    </a:fld>
                    <a:r>
                      <a:rPr lang="en-US" baseline="0"/>
                      <a:t>, 29</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781-458C-BAFE-B27936D073E0}"/>
                </c:ext>
              </c:extLst>
            </c:dLbl>
            <c:dLbl>
              <c:idx val="8"/>
              <c:layout>
                <c:manualLayout>
                  <c:x val="7.11259306872349E-3"/>
                  <c:y val="-1.7265369832844338E-2"/>
                </c:manualLayout>
              </c:layout>
              <c:tx>
                <c:rich>
                  <a:bodyPr/>
                  <a:lstStyle/>
                  <a:p>
                    <a:fld id="{1E0C56BE-99A0-4D69-B0EA-58E8A09A32D9}" type="CATEGORYNAME">
                      <a:rPr lang="en-US"/>
                      <a:pPr/>
                      <a:t>[CATEGORY NAME]</a:t>
                    </a:fld>
                    <a:r>
                      <a:rPr lang="en-US" baseline="0"/>
                      <a:t>, 28</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5781-458C-BAFE-B27936D073E0}"/>
                </c:ext>
              </c:extLst>
            </c:dLbl>
            <c:dLbl>
              <c:idx val="9"/>
              <c:layout>
                <c:manualLayout>
                  <c:x val="4.0036959665755443E-3"/>
                  <c:y val="-2.4214870289890059E-2"/>
                </c:manualLayout>
              </c:layout>
              <c:tx>
                <c:rich>
                  <a:bodyPr/>
                  <a:lstStyle/>
                  <a:p>
                    <a:fld id="{ED7D53F0-16C0-4C6F-9A88-F3F8697B9957}" type="CATEGORYNAME">
                      <a:rPr lang="en-US"/>
                      <a:pPr/>
                      <a:t>[CATEGORY NAME]</a:t>
                    </a:fld>
                    <a:r>
                      <a:rPr lang="en-US" baseline="0"/>
                      <a:t>, 25</a:t>
                    </a:r>
                  </a:p>
                  <a:p>
                    <a:endParaRPr 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5781-458C-BAFE-B27936D073E0}"/>
                </c:ext>
              </c:extLst>
            </c:dLbl>
            <c:dLbl>
              <c:idx val="10"/>
              <c:layout>
                <c:manualLayout>
                  <c:x val="-4.6614708875676255E-4"/>
                  <c:y val="-2.0427805485617762E-2"/>
                </c:manualLayout>
              </c:layout>
              <c:tx>
                <c:rich>
                  <a:bodyPr/>
                  <a:lstStyle/>
                  <a:p>
                    <a:fld id="{DA56866A-1A7F-4F4D-8F48-49215C6A116F}" type="CATEGORYNAME">
                      <a:rPr lang="en-US"/>
                      <a:pPr/>
                      <a:t>[CATEGORY NAME]</a:t>
                    </a:fld>
                    <a:r>
                      <a:rPr lang="en-US" baseline="0"/>
                      <a:t>, 25</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5781-458C-BAFE-B27936D073E0}"/>
                </c:ext>
              </c:extLst>
            </c:dLbl>
            <c:dLbl>
              <c:idx val="11"/>
              <c:layout>
                <c:manualLayout>
                  <c:x val="-1.3834565322191869E-2"/>
                  <c:y val="7.5284517643033871E-2"/>
                </c:manualLayout>
              </c:layout>
              <c:tx>
                <c:rich>
                  <a:bodyPr/>
                  <a:lstStyle/>
                  <a:p>
                    <a:fld id="{D1CD2705-410D-4656-9EFD-3CC09FEA3AE8}" type="CATEGORYNAME">
                      <a:rPr lang="en-US"/>
                      <a:pPr/>
                      <a:t>[CATEGORY NAME]</a:t>
                    </a:fld>
                    <a:r>
                      <a:rPr lang="en-US" baseline="0"/>
                      <a:t>, 367</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5781-458C-BAFE-B27936D073E0}"/>
                </c:ext>
              </c:extLst>
            </c:dLbl>
            <c:numFmt formatCode="_(&quot;$&quot;* #,##0_);_(&quot;$&quot;* \(#,##0\);_(&quot;$&quot;* &quot;-&quot;_);_(@_)"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'All liabilities - short'!$A$4:$A$15</c:f>
              <c:strCache>
                <c:ptCount val="12"/>
                <c:pt idx="0">
                  <c:v>Egypt</c:v>
                </c:pt>
                <c:pt idx="1">
                  <c:v>India</c:v>
                </c:pt>
                <c:pt idx="2">
                  <c:v>Bangladesh</c:v>
                </c:pt>
                <c:pt idx="3">
                  <c:v>Nepal</c:v>
                </c:pt>
                <c:pt idx="4">
                  <c:v>Rwanda</c:v>
                </c:pt>
                <c:pt idx="5">
                  <c:v>Ethiopia</c:v>
                </c:pt>
                <c:pt idx="6">
                  <c:v>Pakistan</c:v>
                </c:pt>
                <c:pt idx="7">
                  <c:v>Senegal</c:v>
                </c:pt>
                <c:pt idx="8">
                  <c:v>Nigeria</c:v>
                </c:pt>
                <c:pt idx="9">
                  <c:v>Ghana</c:v>
                </c:pt>
                <c:pt idx="10">
                  <c:v>China</c:v>
                </c:pt>
                <c:pt idx="11">
                  <c:v>Other</c:v>
                </c:pt>
              </c:strCache>
            </c:strRef>
          </c:cat>
          <c:val>
            <c:numRef>
              <c:f>'All liabilities - short'!$B$4:$B$15</c:f>
              <c:numCache>
                <c:formatCode>0</c:formatCode>
                <c:ptCount val="12"/>
                <c:pt idx="0">
                  <c:v>96</c:v>
                </c:pt>
                <c:pt idx="1">
                  <c:v>91</c:v>
                </c:pt>
                <c:pt idx="2">
                  <c:v>89</c:v>
                </c:pt>
                <c:pt idx="3">
                  <c:v>77</c:v>
                </c:pt>
                <c:pt idx="4">
                  <c:v>75</c:v>
                </c:pt>
                <c:pt idx="5">
                  <c:v>59</c:v>
                </c:pt>
                <c:pt idx="6">
                  <c:v>48</c:v>
                </c:pt>
                <c:pt idx="7">
                  <c:v>29</c:v>
                </c:pt>
                <c:pt idx="8">
                  <c:v>28</c:v>
                </c:pt>
                <c:pt idx="9">
                  <c:v>25</c:v>
                </c:pt>
                <c:pt idx="10">
                  <c:v>25</c:v>
                </c:pt>
                <c:pt idx="11">
                  <c:v>367</c:v>
                </c:pt>
              </c:numCache>
            </c:numRef>
          </c:val>
          <c:extLst>
            <c:ext xmlns:c16="http://schemas.microsoft.com/office/drawing/2014/chart" uri="{C3380CC4-5D6E-409C-BE32-E72D297353CC}">
              <c16:uniqueId val="{00000018-5781-458C-BAFE-B27936D073E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45094152626362E-2"/>
          <c:y val="1.9639934533551555E-2"/>
          <c:w val="0.93359762140733393"/>
          <c:h val="0.87561374795417346"/>
        </c:manualLayout>
      </c:layout>
      <c:barChart>
        <c:barDir val="col"/>
        <c:grouping val="clustered"/>
        <c:varyColors val="0"/>
        <c:ser>
          <c:idx val="0"/>
          <c:order val="0"/>
          <c:tx>
            <c:strRef>
              <c:f>Sheet1!$A$2</c:f>
              <c:strCache>
                <c:ptCount val="1"/>
                <c:pt idx="0">
                  <c:v>Tribunals</c:v>
                </c:pt>
              </c:strCache>
            </c:strRef>
          </c:tx>
          <c:spPr>
            <a:solidFill>
              <a:srgbClr val="92D050"/>
            </a:solidFill>
          </c:spPr>
          <c:invertIfNegative val="0"/>
          <c:dLbls>
            <c:spPr>
              <a:noFill/>
              <a:ln>
                <a:noFill/>
              </a:ln>
              <a:effectLst/>
            </c:spPr>
            <c:txPr>
              <a:bodyPr wrap="square" lIns="38100" tIns="19050" rIns="38100" bIns="19050" anchor="ctr">
                <a:spAutoFit/>
              </a:bodyPr>
              <a:lstStyle/>
              <a:p>
                <a:pPr>
                  <a:defRPr sz="76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Sheet1!$B$1:$AC$1</c:f>
              <c:strCache>
                <c:ptCount val="28"/>
                <c:pt idx="0">
                  <c:v>JAN. 17</c:v>
                </c:pt>
                <c:pt idx="1">
                  <c:v>FEB.</c:v>
                </c:pt>
                <c:pt idx="2">
                  <c:v>MAR.</c:v>
                </c:pt>
                <c:pt idx="3">
                  <c:v>APRIL</c:v>
                </c:pt>
                <c:pt idx="4">
                  <c:v>MAY</c:v>
                </c:pt>
                <c:pt idx="5">
                  <c:v>JUNE</c:v>
                </c:pt>
                <c:pt idx="6">
                  <c:v>JULY</c:v>
                </c:pt>
                <c:pt idx="7">
                  <c:v>AUG.</c:v>
                </c:pt>
                <c:pt idx="8">
                  <c:v>SEPT.</c:v>
                </c:pt>
                <c:pt idx="9">
                  <c:v>OCT.</c:v>
                </c:pt>
                <c:pt idx="10">
                  <c:v>NOV.</c:v>
                </c:pt>
                <c:pt idx="11">
                  <c:v>DEC.</c:v>
                </c:pt>
                <c:pt idx="12">
                  <c:v>JAN. 18</c:v>
                </c:pt>
                <c:pt idx="13">
                  <c:v>FEB.</c:v>
                </c:pt>
                <c:pt idx="14">
                  <c:v>MAR.</c:v>
                </c:pt>
                <c:pt idx="15">
                  <c:v>APRIL</c:v>
                </c:pt>
                <c:pt idx="16">
                  <c:v>MAY</c:v>
                </c:pt>
                <c:pt idx="17">
                  <c:v>JUNE</c:v>
                </c:pt>
                <c:pt idx="18">
                  <c:v>JULY</c:v>
                </c:pt>
                <c:pt idx="19">
                  <c:v>AUG.</c:v>
                </c:pt>
                <c:pt idx="20">
                  <c:v>SEPT.</c:v>
                </c:pt>
                <c:pt idx="21">
                  <c:v>OCT.</c:v>
                </c:pt>
                <c:pt idx="22">
                  <c:v>NOV.</c:v>
                </c:pt>
                <c:pt idx="23">
                  <c:v>DEC.</c:v>
                </c:pt>
                <c:pt idx="24">
                  <c:v>JAN. 19</c:v>
                </c:pt>
                <c:pt idx="25">
                  <c:v>FEB.</c:v>
                </c:pt>
                <c:pt idx="26">
                  <c:v>MAR.</c:v>
                </c:pt>
                <c:pt idx="27">
                  <c:v>APRIL</c:v>
                </c:pt>
              </c:strCache>
            </c:strRef>
          </c:cat>
          <c:val>
            <c:numRef>
              <c:f>Sheet1!$B$2:$AC$2</c:f>
              <c:numCache>
                <c:formatCode>#,##0_);[Red]\(#,##0\)</c:formatCode>
                <c:ptCount val="28"/>
                <c:pt idx="0">
                  <c:v>145</c:v>
                </c:pt>
                <c:pt idx="1">
                  <c:v>151</c:v>
                </c:pt>
                <c:pt idx="2">
                  <c:v>170</c:v>
                </c:pt>
                <c:pt idx="3">
                  <c:v>172</c:v>
                </c:pt>
                <c:pt idx="4">
                  <c:v>177</c:v>
                </c:pt>
                <c:pt idx="5">
                  <c:v>171</c:v>
                </c:pt>
                <c:pt idx="6">
                  <c:v>163</c:v>
                </c:pt>
                <c:pt idx="7">
                  <c:v>155</c:v>
                </c:pt>
                <c:pt idx="8">
                  <c:v>171</c:v>
                </c:pt>
                <c:pt idx="9">
                  <c:v>162</c:v>
                </c:pt>
                <c:pt idx="10">
                  <c:v>152</c:v>
                </c:pt>
                <c:pt idx="11">
                  <c:v>143</c:v>
                </c:pt>
                <c:pt idx="12">
                  <c:v>147</c:v>
                </c:pt>
                <c:pt idx="13">
                  <c:v>155</c:v>
                </c:pt>
                <c:pt idx="14">
                  <c:v>160</c:v>
                </c:pt>
                <c:pt idx="15">
                  <c:v>166</c:v>
                </c:pt>
                <c:pt idx="16">
                  <c:v>160</c:v>
                </c:pt>
                <c:pt idx="17">
                  <c:v>152</c:v>
                </c:pt>
                <c:pt idx="18">
                  <c:v>155</c:v>
                </c:pt>
                <c:pt idx="19">
                  <c:v>157</c:v>
                </c:pt>
                <c:pt idx="20">
                  <c:v>155</c:v>
                </c:pt>
                <c:pt idx="21">
                  <c:v>152</c:v>
                </c:pt>
                <c:pt idx="22">
                  <c:v>161</c:v>
                </c:pt>
                <c:pt idx="23">
                  <c:v>156</c:v>
                </c:pt>
                <c:pt idx="24">
                  <c:v>157</c:v>
                </c:pt>
                <c:pt idx="25">
                  <c:v>165</c:v>
                </c:pt>
                <c:pt idx="26">
                  <c:v>188</c:v>
                </c:pt>
                <c:pt idx="27">
                  <c:v>183</c:v>
                </c:pt>
              </c:numCache>
            </c:numRef>
          </c:val>
          <c:extLst>
            <c:ext xmlns:c16="http://schemas.microsoft.com/office/drawing/2014/chart" uri="{C3380CC4-5D6E-409C-BE32-E72D297353CC}">
              <c16:uniqueId val="{00000000-B40C-40E7-9F13-FFD2F7148DEE}"/>
            </c:ext>
          </c:extLst>
        </c:ser>
        <c:dLbls>
          <c:showLegendKey val="0"/>
          <c:showVal val="0"/>
          <c:showCatName val="0"/>
          <c:showSerName val="0"/>
          <c:showPercent val="0"/>
          <c:showBubbleSize val="0"/>
        </c:dLbls>
        <c:gapWidth val="150"/>
        <c:axId val="39538048"/>
        <c:axId val="39539840"/>
      </c:barChart>
      <c:catAx>
        <c:axId val="39538048"/>
        <c:scaling>
          <c:orientation val="minMax"/>
        </c:scaling>
        <c:delete val="0"/>
        <c:axPos val="b"/>
        <c:numFmt formatCode="General" sourceLinked="1"/>
        <c:majorTickMark val="out"/>
        <c:minorTickMark val="none"/>
        <c:tickLblPos val="nextTo"/>
        <c:spPr>
          <a:ln w="3010">
            <a:solidFill>
              <a:srgbClr val="000000"/>
            </a:solidFill>
            <a:prstDash val="solid"/>
          </a:ln>
        </c:spPr>
        <c:txPr>
          <a:bodyPr rot="-3600000" vert="horz"/>
          <a:lstStyle/>
          <a:p>
            <a:pPr>
              <a:defRPr sz="759" b="1" i="0" u="none" strike="noStrike" baseline="0">
                <a:solidFill>
                  <a:srgbClr val="000000"/>
                </a:solidFill>
                <a:latin typeface="Calibri"/>
                <a:ea typeface="Calibri"/>
                <a:cs typeface="Calibri"/>
              </a:defRPr>
            </a:pPr>
            <a:endParaRPr lang="en-US"/>
          </a:p>
        </c:txPr>
        <c:crossAx val="39539840"/>
        <c:crosses val="autoZero"/>
        <c:auto val="0"/>
        <c:lblAlgn val="ctr"/>
        <c:lblOffset val="100"/>
        <c:tickLblSkip val="1"/>
        <c:tickMarkSkip val="1"/>
        <c:noMultiLvlLbl val="0"/>
      </c:catAx>
      <c:valAx>
        <c:axId val="39539840"/>
        <c:scaling>
          <c:orientation val="minMax"/>
          <c:max val="200"/>
          <c:min val="0"/>
        </c:scaling>
        <c:delete val="0"/>
        <c:axPos val="l"/>
        <c:majorGridlines>
          <c:spPr>
            <a:ln w="12042">
              <a:solidFill>
                <a:srgbClr val="FFFFFF"/>
              </a:solidFill>
              <a:prstDash val="solid"/>
            </a:ln>
          </c:spPr>
        </c:majorGridlines>
        <c:numFmt formatCode="0" sourceLinked="0"/>
        <c:majorTickMark val="out"/>
        <c:minorTickMark val="none"/>
        <c:tickLblPos val="nextTo"/>
        <c:spPr>
          <a:ln w="3010">
            <a:solidFill>
              <a:srgbClr val="000000"/>
            </a:solidFill>
            <a:prstDash val="solid"/>
          </a:ln>
        </c:spPr>
        <c:txPr>
          <a:bodyPr rot="0" vert="horz"/>
          <a:lstStyle/>
          <a:p>
            <a:pPr>
              <a:defRPr sz="759" b="0" i="0" u="none" strike="noStrike" baseline="0">
                <a:solidFill>
                  <a:srgbClr val="000000"/>
                </a:solidFill>
                <a:latin typeface="Calibri"/>
                <a:ea typeface="Calibri"/>
                <a:cs typeface="Calibri"/>
              </a:defRPr>
            </a:pPr>
            <a:endParaRPr lang="en-US"/>
          </a:p>
        </c:txPr>
        <c:crossAx val="39538048"/>
        <c:crosses val="autoZero"/>
        <c:crossBetween val="between"/>
        <c:majorUnit val="20"/>
      </c:valAx>
      <c:spPr>
        <a:noFill/>
        <a:ln w="24084">
          <a:noFill/>
        </a:ln>
      </c:spPr>
    </c:plotArea>
    <c:plotVisOnly val="1"/>
    <c:dispBlanksAs val="gap"/>
    <c:showDLblsOverMax val="0"/>
  </c:chart>
  <c:spPr>
    <a:noFill/>
    <a:ln>
      <a:noFill/>
    </a:ln>
  </c:spPr>
  <c:txPr>
    <a:bodyPr/>
    <a:lstStyle/>
    <a:p>
      <a:pPr>
        <a:defRPr sz="1707" b="1" i="0" u="none" strike="noStrike" baseline="0">
          <a:solidFill>
            <a:srgbClr val="000000"/>
          </a:solidFill>
          <a:latin typeface="Tahoma"/>
          <a:ea typeface="Tahoma"/>
          <a:cs typeface="Tahoma"/>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0"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3795" name="Rectangle 3"/>
          <p:cNvSpPr>
            <a:spLocks noGrp="1" noChangeArrowheads="1"/>
          </p:cNvSpPr>
          <p:nvPr>
            <p:ph type="dt" sz="quarter" idx="1"/>
          </p:nvPr>
        </p:nvSpPr>
        <p:spPr bwMode="auto">
          <a:xfrm>
            <a:off x="5265764"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algn="r" defTabSz="912234" eaLnBrk="0" hangingPunct="0">
              <a:defRPr sz="1200">
                <a:latin typeface="Arial" charset="0"/>
              </a:defRPr>
            </a:lvl1pPr>
          </a:lstStyle>
          <a:p>
            <a:pPr>
              <a:defRPr/>
            </a:pPr>
            <a:fld id="{350DBAAA-CCC6-40ED-B9B6-109C2035596C}" type="datetime1">
              <a:rPr lang="en-GB" altLang="en-US"/>
              <a:pPr>
                <a:defRPr/>
              </a:pPr>
              <a:t>07/05/2019</a:t>
            </a:fld>
            <a:endParaRPr lang="en-GB" altLang="en-US" dirty="0"/>
          </a:p>
        </p:txBody>
      </p:sp>
      <p:sp>
        <p:nvSpPr>
          <p:cNvPr id="33796" name="Rectangle 4"/>
          <p:cNvSpPr>
            <a:spLocks noGrp="1" noChangeArrowheads="1"/>
          </p:cNvSpPr>
          <p:nvPr>
            <p:ph type="ftr" sz="quarter" idx="2"/>
          </p:nvPr>
        </p:nvSpPr>
        <p:spPr bwMode="auto">
          <a:xfrm>
            <a:off x="10"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3797" name="Rectangle 5"/>
          <p:cNvSpPr>
            <a:spLocks noGrp="1" noChangeArrowheads="1"/>
          </p:cNvSpPr>
          <p:nvPr>
            <p:ph type="sldNum" sz="quarter" idx="3"/>
          </p:nvPr>
        </p:nvSpPr>
        <p:spPr bwMode="auto">
          <a:xfrm>
            <a:off x="5265764"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algn="r" defTabSz="912234" eaLnBrk="0" hangingPunct="0">
              <a:defRPr sz="1200">
                <a:latin typeface="Arial" charset="0"/>
              </a:defRPr>
            </a:lvl1pPr>
          </a:lstStyle>
          <a:p>
            <a:pPr>
              <a:defRPr/>
            </a:pPr>
            <a:fld id="{77D3586D-D019-41A1-85D5-821F60B7C843}" type="slidenum">
              <a:rPr lang="en-GB" altLang="en-US"/>
              <a:pPr>
                <a:defRPr/>
              </a:pPr>
              <a:t>‹#›</a:t>
            </a:fld>
            <a:endParaRPr lang="en-GB" altLang="en-US" dirty="0"/>
          </a:p>
        </p:txBody>
      </p:sp>
    </p:spTree>
    <p:extLst>
      <p:ext uri="{BB962C8B-B14F-4D97-AF65-F5344CB8AC3E}">
        <p14:creationId xmlns:p14="http://schemas.microsoft.com/office/powerpoint/2010/main" val="18289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0"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0723" name="Rectangle 3"/>
          <p:cNvSpPr>
            <a:spLocks noGrp="1" noChangeArrowheads="1"/>
          </p:cNvSpPr>
          <p:nvPr>
            <p:ph type="dt" idx="1"/>
          </p:nvPr>
        </p:nvSpPr>
        <p:spPr bwMode="auto">
          <a:xfrm>
            <a:off x="5265764" y="6"/>
            <a:ext cx="4029075" cy="350838"/>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lvl1pPr algn="r" defTabSz="912234" eaLnBrk="0" hangingPunct="0">
              <a:defRPr sz="1200">
                <a:latin typeface="Arial" charset="0"/>
              </a:defRPr>
            </a:lvl1pPr>
          </a:lstStyle>
          <a:p>
            <a:pPr>
              <a:defRPr/>
            </a:pPr>
            <a:fld id="{85A5EAA4-8FC4-4444-8996-C606687F5308}" type="datetime1">
              <a:rPr lang="en-GB" altLang="en-US"/>
              <a:pPr>
                <a:defRPr/>
              </a:pPr>
              <a:t>07/05/2019</a:t>
            </a:fld>
            <a:endParaRPr lang="en-GB" altLang="en-US" dirty="0"/>
          </a:p>
        </p:txBody>
      </p:sp>
      <p:sp>
        <p:nvSpPr>
          <p:cNvPr id="14340" name="Rectangle 4"/>
          <p:cNvSpPr>
            <a:spLocks noGrp="1" noRot="1" noChangeAspect="1" noChangeArrowheads="1" noTextEdit="1"/>
          </p:cNvSpPr>
          <p:nvPr>
            <p:ph type="sldImg" idx="2"/>
          </p:nvPr>
        </p:nvSpPr>
        <p:spPr bwMode="auto">
          <a:xfrm>
            <a:off x="2963863" y="525463"/>
            <a:ext cx="3368675" cy="26289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0276" y="3330581"/>
            <a:ext cx="7435850" cy="3154363"/>
          </a:xfrm>
          <a:prstGeom prst="rect">
            <a:avLst/>
          </a:prstGeom>
          <a:noFill/>
          <a:ln w="9525">
            <a:noFill/>
            <a:miter lim="800000"/>
            <a:headEnd/>
            <a:tailEnd/>
          </a:ln>
          <a:effectLst/>
        </p:spPr>
        <p:txBody>
          <a:bodyPr vert="horz" wrap="square" lIns="91368" tIns="45680" rIns="91368" bIns="4568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26" name="Rectangle 6"/>
          <p:cNvSpPr>
            <a:spLocks noGrp="1" noChangeArrowheads="1"/>
          </p:cNvSpPr>
          <p:nvPr>
            <p:ph type="ftr" sz="quarter" idx="4"/>
          </p:nvPr>
        </p:nvSpPr>
        <p:spPr bwMode="auto">
          <a:xfrm>
            <a:off x="10"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defTabSz="912234" eaLnBrk="0" hangingPunct="0">
              <a:defRPr sz="1200">
                <a:latin typeface="Arial" charset="0"/>
                <a:ea typeface="Arial" charset="0"/>
              </a:defRPr>
            </a:lvl1pPr>
          </a:lstStyle>
          <a:p>
            <a:pPr>
              <a:defRPr/>
            </a:pPr>
            <a:endParaRPr lang="en-US" dirty="0"/>
          </a:p>
        </p:txBody>
      </p:sp>
      <p:sp>
        <p:nvSpPr>
          <p:cNvPr id="30727" name="Rectangle 7"/>
          <p:cNvSpPr>
            <a:spLocks noGrp="1" noChangeArrowheads="1"/>
          </p:cNvSpPr>
          <p:nvPr>
            <p:ph type="sldNum" sz="quarter" idx="5"/>
          </p:nvPr>
        </p:nvSpPr>
        <p:spPr bwMode="auto">
          <a:xfrm>
            <a:off x="5265764" y="6657981"/>
            <a:ext cx="4029075" cy="350838"/>
          </a:xfrm>
          <a:prstGeom prst="rect">
            <a:avLst/>
          </a:prstGeom>
          <a:noFill/>
          <a:ln w="9525">
            <a:noFill/>
            <a:miter lim="800000"/>
            <a:headEnd/>
            <a:tailEnd/>
          </a:ln>
          <a:effectLst/>
        </p:spPr>
        <p:txBody>
          <a:bodyPr vert="horz" wrap="square" lIns="91368" tIns="45680" rIns="91368" bIns="45680" numCol="1" anchor="b" anchorCtr="0" compatLnSpc="1">
            <a:prstTxWarp prst="textNoShape">
              <a:avLst/>
            </a:prstTxWarp>
          </a:bodyPr>
          <a:lstStyle>
            <a:lvl1pPr algn="r" defTabSz="912234" eaLnBrk="0" hangingPunct="0">
              <a:defRPr sz="1200">
                <a:latin typeface="Arial" charset="0"/>
              </a:defRPr>
            </a:lvl1pPr>
          </a:lstStyle>
          <a:p>
            <a:pPr>
              <a:defRPr/>
            </a:pPr>
            <a:fld id="{958F369F-CDB3-46D5-BA5C-61210F068B31}" type="slidenum">
              <a:rPr lang="en-GB" altLang="en-US"/>
              <a:pPr>
                <a:defRPr/>
              </a:pPr>
              <a:t>‹#›</a:t>
            </a:fld>
            <a:endParaRPr lang="en-GB" altLang="en-US" dirty="0"/>
          </a:p>
        </p:txBody>
      </p:sp>
    </p:spTree>
    <p:extLst>
      <p:ext uri="{BB962C8B-B14F-4D97-AF65-F5344CB8AC3E}">
        <p14:creationId xmlns:p14="http://schemas.microsoft.com/office/powerpoint/2010/main" val="11084963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5265764" y="6657981"/>
            <a:ext cx="4029075" cy="350838"/>
          </a:xfrm>
          <a:prstGeom prst="rect">
            <a:avLst/>
          </a:prstGeom>
          <a:noFill/>
          <a:ln w="9525">
            <a:noFill/>
            <a:miter lim="800000"/>
            <a:headEnd/>
            <a:tailEnd/>
          </a:ln>
        </p:spPr>
        <p:txBody>
          <a:bodyPr lIns="91368" tIns="45680" rIns="91368" bIns="45680" anchor="b"/>
          <a:lstStyle/>
          <a:p>
            <a:pPr algn="r" defTabSz="912234" eaLnBrk="0" hangingPunct="0"/>
            <a:fld id="{6B003A88-FA00-4184-A8AA-6D158CA3E7B0}" type="slidenum">
              <a:rPr lang="en-GB" altLang="ja-JP" sz="1200">
                <a:latin typeface="Arial" charset="0"/>
              </a:rPr>
              <a:pPr algn="r" defTabSz="912234" eaLnBrk="0" hangingPunct="0"/>
              <a:t>1</a:t>
            </a:fld>
            <a:endParaRPr lang="en-GB" altLang="ja-JP" sz="1200">
              <a:latin typeface="Arial" charset="0"/>
            </a:endParaRPr>
          </a:p>
        </p:txBody>
      </p:sp>
      <p:sp>
        <p:nvSpPr>
          <p:cNvPr id="18434" name="Rectangle 2"/>
          <p:cNvSpPr>
            <a:spLocks noGrp="1" noRot="1" noChangeAspect="1" noChangeArrowheads="1" noTextEdit="1"/>
          </p:cNvSpPr>
          <p:nvPr>
            <p:ph type="sldImg"/>
          </p:nvPr>
        </p:nvSpPr>
        <p:spPr>
          <a:xfrm>
            <a:off x="2963863" y="525463"/>
            <a:ext cx="3368675" cy="2628900"/>
          </a:xfrm>
          <a:ln/>
        </p:spPr>
      </p:sp>
      <p:sp>
        <p:nvSpPr>
          <p:cNvPr id="18435" name="Rectangle 3"/>
          <p:cNvSpPr>
            <a:spLocks noGrp="1" noChangeArrowheads="1"/>
          </p:cNvSpPr>
          <p:nvPr>
            <p:ph type="body" idx="1"/>
          </p:nvPr>
        </p:nvSpPr>
        <p:spPr>
          <a:noFill/>
          <a:ln/>
        </p:spPr>
        <p:txBody>
          <a:bodyPr/>
          <a:lstStyle/>
          <a:p>
            <a:pPr eaLnBrk="1" hangingPunct="1"/>
            <a:endParaRPr lang="en-US" altLang="en-US">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8F369F-CDB3-46D5-BA5C-61210F068B31}" type="slidenum">
              <a:rPr lang="en-GB" altLang="en-US" smtClean="0"/>
              <a:pPr>
                <a:defRPr/>
              </a:pPr>
              <a:t>10</a:t>
            </a:fld>
            <a:endParaRPr lang="en-GB" altLang="en-US" dirty="0"/>
          </a:p>
        </p:txBody>
      </p:sp>
    </p:spTree>
    <p:extLst>
      <p:ext uri="{BB962C8B-B14F-4D97-AF65-F5344CB8AC3E}">
        <p14:creationId xmlns:p14="http://schemas.microsoft.com/office/powerpoint/2010/main" val="344658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8F369F-CDB3-46D5-BA5C-61210F068B31}" type="slidenum">
              <a:rPr lang="en-GB" altLang="en-US" smtClean="0"/>
              <a:pPr>
                <a:defRPr/>
              </a:pPr>
              <a:t>14</a:t>
            </a:fld>
            <a:endParaRPr lang="en-GB" altLang="en-US" dirty="0"/>
          </a:p>
        </p:txBody>
      </p:sp>
    </p:spTree>
    <p:extLst>
      <p:ext uri="{BB962C8B-B14F-4D97-AF65-F5344CB8AC3E}">
        <p14:creationId xmlns:p14="http://schemas.microsoft.com/office/powerpoint/2010/main" val="105834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8F369F-CDB3-46D5-BA5C-61210F068B31}" type="slidenum">
              <a:rPr lang="en-GB" altLang="en-US" smtClean="0"/>
              <a:pPr>
                <a:defRPr/>
              </a:pPr>
              <a:t>19</a:t>
            </a:fld>
            <a:endParaRPr lang="en-GB" altLang="en-US" dirty="0"/>
          </a:p>
        </p:txBody>
      </p:sp>
    </p:spTree>
    <p:extLst>
      <p:ext uri="{BB962C8B-B14F-4D97-AF65-F5344CB8AC3E}">
        <p14:creationId xmlns:p14="http://schemas.microsoft.com/office/powerpoint/2010/main" val="181700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8F369F-CDB3-46D5-BA5C-61210F068B31}" type="slidenum">
              <a:rPr lang="en-GB" altLang="en-US" smtClean="0"/>
              <a:pPr>
                <a:defRPr/>
              </a:pPr>
              <a:t>22</a:t>
            </a:fld>
            <a:endParaRPr lang="en-GB" altLang="en-US" dirty="0"/>
          </a:p>
        </p:txBody>
      </p:sp>
    </p:spTree>
    <p:extLst>
      <p:ext uri="{BB962C8B-B14F-4D97-AF65-F5344CB8AC3E}">
        <p14:creationId xmlns:p14="http://schemas.microsoft.com/office/powerpoint/2010/main" val="149684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5741"/>
            <a:ext cx="7772400" cy="1528894"/>
          </a:xfrm>
        </p:spPr>
        <p:txBody>
          <a:bodyPr/>
          <a:lstStyle/>
          <a:p>
            <a:r>
              <a:rPr lang="en-US"/>
              <a:t>Click to edit Master title style</a:t>
            </a:r>
          </a:p>
        </p:txBody>
      </p:sp>
      <p:sp>
        <p:nvSpPr>
          <p:cNvPr id="3" name="Subtitle 2"/>
          <p:cNvSpPr>
            <a:spLocks noGrp="1"/>
          </p:cNvSpPr>
          <p:nvPr>
            <p:ph type="subTitle" idx="1"/>
          </p:nvPr>
        </p:nvSpPr>
        <p:spPr>
          <a:xfrm>
            <a:off x="1371600" y="4041828"/>
            <a:ext cx="6400800" cy="182278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AC5EABB-1108-419D-8B94-B03205BE66B8}" type="datetime1">
              <a:rPr lang="en-US" altLang="en-US"/>
              <a:pPr>
                <a:defRPr/>
              </a:pPr>
              <a:t>07/05/2019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64773B-0D37-4A7D-B3AE-CE3EB68FFBEB}"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5FE2442-BC89-41E0-AC1C-CD90C709D3E3}" type="datetime1">
              <a:rPr lang="en-US" altLang="en-US"/>
              <a:pPr>
                <a:defRPr/>
              </a:pPr>
              <a:t>07/05/2019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A2E07C-0ABD-4A50-BCC2-03C9AEB900BB}"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5637"/>
            <a:ext cx="2057400" cy="608585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85637"/>
            <a:ext cx="6019800" cy="60858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8DAA2D7-AE0D-477E-84F1-2126EE164C91}" type="datetime1">
              <a:rPr lang="en-US" altLang="en-US"/>
              <a:pPr>
                <a:defRPr/>
              </a:pPr>
              <a:t>07/05/2019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C9433A-7B29-4E63-9870-2A42B6FDBCF9}"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85637"/>
            <a:ext cx="8229600" cy="6085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3091CA97-EDE3-42E6-BC1E-0DA33649FE7B}" type="datetime1">
              <a:rPr lang="en-US" altLang="en-US"/>
              <a:pPr>
                <a:defRPr/>
              </a:pPr>
              <a:t>07/05/2019</a:t>
            </a:fld>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BF73546-8B75-43FC-9022-FA8576FB54DE}" type="slidenum">
              <a:rPr lang="en-GB" altLang="en-US"/>
              <a:pPr>
                <a:defRPr/>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02AB44E-5107-490C-87A5-7E51DA0BC122}" type="datetime1">
              <a:rPr lang="en-US" altLang="en-US"/>
              <a:pPr>
                <a:defRPr/>
              </a:pPr>
              <a:t>07/05/2019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B37C117-6255-497F-967D-E8B50F38CD25}"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583381"/>
            <a:ext cx="7772400" cy="14166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23117"/>
            <a:ext cx="7772400" cy="156026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44F3EC3-EAD1-4356-9F57-1AA4DFD2E9A4}" type="datetime1">
              <a:rPr lang="en-US" altLang="en-US"/>
              <a:pPr>
                <a:defRPr/>
              </a:pPr>
              <a:t>07/05/2019</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B6E579-E98B-432A-8F98-B41AB7A6E8BB}"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64283"/>
            <a:ext cx="4038600" cy="4707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64283"/>
            <a:ext cx="4038600" cy="4707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0DCBCF27-D406-4C36-BA4B-53A09589FC7A}" type="datetime1">
              <a:rPr lang="en-US" altLang="en-US"/>
              <a:pPr>
                <a:defRPr/>
              </a:pPr>
              <a:t>07/05/2019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37229A3-3D97-4081-BCF2-7283D568CCB2}"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96589"/>
            <a:ext cx="4040188" cy="6653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61971"/>
            <a:ext cx="4040188" cy="41095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96589"/>
            <a:ext cx="4041775" cy="6653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261971"/>
            <a:ext cx="4041775" cy="41095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A08F56F-02BC-4903-AD42-C96AE73850D3}" type="datetime1">
              <a:rPr lang="en-US" altLang="en-US"/>
              <a:pPr>
                <a:defRPr/>
              </a:pPr>
              <a:t>07/05/2019</a:t>
            </a:fld>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6C463A3-910B-4B25-B8BA-BD48B5758562}"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E69ED1E-81AC-4D3D-9193-D5C0CC1BA7D6}" type="datetime1">
              <a:rPr lang="en-US" altLang="en-US"/>
              <a:pPr>
                <a:defRPr/>
              </a:pPr>
              <a:t>07/05/2019</a:t>
            </a:fld>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E2C7EB-FAC6-48FC-AC18-7C2CE3F5C069}"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03EB977-F0E1-4FEC-91AF-06C9FFD42731}" type="datetime1">
              <a:rPr lang="en-US" altLang="en-US"/>
              <a:pPr>
                <a:defRPr/>
              </a:pPr>
              <a:t>07/05/2019</a:t>
            </a:fld>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4B4C50B-9D86-4D5C-AF4C-46A36B5A5496}"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3985"/>
            <a:ext cx="3008313" cy="120858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83985"/>
            <a:ext cx="5111750" cy="60875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92571"/>
            <a:ext cx="3008313" cy="48789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6C95CB1-4963-41F3-B287-C1AF1F2B4D07}" type="datetime1">
              <a:rPr lang="en-US" altLang="en-US"/>
              <a:pPr>
                <a:defRPr/>
              </a:pPr>
              <a:t>07/05/2019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6E8B5E5-0866-48D6-A1AA-FC2BE82D4763}"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92846"/>
            <a:ext cx="5486400" cy="58943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37314"/>
            <a:ext cx="5486400" cy="42795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582280"/>
            <a:ext cx="5486400" cy="837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53BF5BC-E45A-4C4B-A34D-22BB247B2960}" type="datetime1">
              <a:rPr lang="en-US" altLang="en-US"/>
              <a:pPr>
                <a:defRPr/>
              </a:pPr>
              <a:t>07/05/2019</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4933577-E755-45A1-B7F6-AD14F2C8FFB2}"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85636"/>
            <a:ext cx="8229600" cy="118877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64283"/>
            <a:ext cx="8229600" cy="47072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495324"/>
            <a:ext cx="2133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4B5466B4-C4FA-43F9-859F-A798C2298EBB}" type="datetime1">
              <a:rPr lang="en-US" altLang="en-US"/>
              <a:pPr>
                <a:defRPr/>
              </a:pPr>
              <a:t>07/05/2019</a:t>
            </a:fld>
            <a:endParaRPr lang="en-GB" altLang="en-US" dirty="0"/>
          </a:p>
        </p:txBody>
      </p:sp>
      <p:sp>
        <p:nvSpPr>
          <p:cNvPr id="1029" name="Rectangle 5"/>
          <p:cNvSpPr>
            <a:spLocks noGrp="1" noChangeArrowheads="1"/>
          </p:cNvSpPr>
          <p:nvPr>
            <p:ph type="ftr" sz="quarter" idx="3"/>
          </p:nvPr>
        </p:nvSpPr>
        <p:spPr bwMode="auto">
          <a:xfrm>
            <a:off x="3124200" y="6495324"/>
            <a:ext cx="2895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495324"/>
            <a:ext cx="2133600" cy="495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F8B8406-F478-4238-B5A6-F8FBE7FF6F69}"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2.xlsx"/><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Microsoft_Excel_Worksheet5.xlsx"/></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 name="Rectangle 47"/>
          <p:cNvSpPr>
            <a:spLocks/>
          </p:cNvSpPr>
          <p:nvPr/>
        </p:nvSpPr>
        <p:spPr bwMode="auto">
          <a:xfrm>
            <a:off x="155576" y="208036"/>
            <a:ext cx="7007225" cy="6766100"/>
          </a:xfrm>
          <a:prstGeom prst="rect">
            <a:avLst/>
          </a:prstGeom>
          <a:noFill/>
          <a:ln w="9525">
            <a:noFill/>
            <a:miter lim="800000"/>
            <a:headEnd/>
            <a:tailEnd/>
          </a:ln>
        </p:spPr>
        <p:txBody>
          <a:bodyPr lIns="274320" tIns="914400" rIns="274320" anchor="ctr"/>
          <a:lstStyle/>
          <a:p>
            <a:pPr algn="r">
              <a:spcAft>
                <a:spcPts val="1500"/>
              </a:spcAft>
            </a:pPr>
            <a:br>
              <a:rPr lang="en-US" altLang="zh-CN" sz="2400" b="1" dirty="0">
                <a:solidFill>
                  <a:srgbClr val="CCECFF"/>
                </a:solidFill>
                <a:latin typeface="Cambria" pitchFamily="18" charset="0"/>
                <a:ea typeface="SimSun" pitchFamily="2" charset="-122"/>
              </a:rPr>
            </a:br>
            <a:r>
              <a:rPr lang="en-US" altLang="zh-CN" sz="2400" b="1" dirty="0">
                <a:solidFill>
                  <a:srgbClr val="CCECFF"/>
                </a:solidFill>
                <a:latin typeface="Cambria" pitchFamily="18" charset="0"/>
                <a:ea typeface="SimSun" pitchFamily="2" charset="-122"/>
              </a:rPr>
              <a:t> </a:t>
            </a:r>
            <a:r>
              <a:rPr lang="en-US" altLang="zh-CN" sz="4000" b="1" dirty="0">
                <a:solidFill>
                  <a:srgbClr val="003366"/>
                </a:solidFill>
                <a:ea typeface="SimSun" pitchFamily="2" charset="-122"/>
              </a:rPr>
              <a:t>The United Nations</a:t>
            </a:r>
          </a:p>
          <a:p>
            <a:pPr algn="r">
              <a:spcAft>
                <a:spcPts val="1500"/>
              </a:spcAft>
            </a:pPr>
            <a:r>
              <a:rPr lang="en-US" altLang="zh-CN" sz="4000" b="1" dirty="0">
                <a:solidFill>
                  <a:srgbClr val="003366"/>
                </a:solidFill>
                <a:ea typeface="SimSun" pitchFamily="2" charset="-122"/>
              </a:rPr>
              <a:t>Financial Situation</a:t>
            </a:r>
          </a:p>
          <a:p>
            <a:pPr algn="ctr"/>
            <a:endParaRPr lang="en-US" altLang="zh-CN" sz="1600" dirty="0">
              <a:solidFill>
                <a:srgbClr val="CCECFF"/>
              </a:solidFill>
              <a:ea typeface="SimSun" pitchFamily="2" charset="-122"/>
            </a:endParaRPr>
          </a:p>
          <a:p>
            <a:pPr algn="ctr"/>
            <a:endParaRPr lang="en-US" altLang="zh-CN" sz="1600" dirty="0">
              <a:solidFill>
                <a:srgbClr val="CCECFF"/>
              </a:solidFill>
              <a:ea typeface="SimSun" pitchFamily="2" charset="-122"/>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600" dirty="0">
              <a:solidFill>
                <a:srgbClr val="CCECFF"/>
              </a:solidFill>
              <a:ea typeface="ＭＳ 明朝" charset="-128"/>
            </a:endParaRPr>
          </a:p>
          <a:p>
            <a:pPr lvl="1" algn="r">
              <a:spcBef>
                <a:spcPts val="1200"/>
              </a:spcBef>
            </a:pPr>
            <a:endParaRPr lang="en-GB" altLang="ja-JP" sz="1200" dirty="0">
              <a:solidFill>
                <a:srgbClr val="CCECFF"/>
              </a:solidFill>
              <a:latin typeface="Times New Roman" pitchFamily="18" charset="0"/>
              <a:ea typeface="ＭＳ 明朝" charset="-128"/>
            </a:endParaRPr>
          </a:p>
          <a:p>
            <a:pPr lvl="2" algn="r">
              <a:spcBef>
                <a:spcPts val="1200"/>
              </a:spcBef>
            </a:pPr>
            <a:endParaRPr lang="en-GB" altLang="ja-JP" sz="1200" dirty="0">
              <a:solidFill>
                <a:srgbClr val="CCECFF"/>
              </a:solidFill>
              <a:latin typeface="Times New Roman" pitchFamily="18" charset="0"/>
              <a:ea typeface="ＭＳ 明朝" charset="-128"/>
            </a:endParaRPr>
          </a:p>
          <a:p>
            <a:pPr lvl="1" algn="r">
              <a:spcBef>
                <a:spcPts val="1200"/>
              </a:spcBef>
            </a:pPr>
            <a:r>
              <a:rPr lang="en-GB" altLang="ja-JP" sz="1400" b="1" dirty="0">
                <a:solidFill>
                  <a:srgbClr val="CCECFF"/>
                </a:solidFill>
                <a:latin typeface="Times New Roman" pitchFamily="18" charset="0"/>
                <a:ea typeface="ＭＳ 明朝" charset="-128"/>
              </a:rPr>
              <a:t>                                                                              </a:t>
            </a:r>
            <a:endParaRPr lang="en-GB" altLang="ja-JP" sz="1400" b="1" dirty="0">
              <a:solidFill>
                <a:srgbClr val="CCECFF"/>
              </a:solidFill>
              <a:ea typeface="ＭＳ 明朝" charset="-128"/>
            </a:endParaRPr>
          </a:p>
        </p:txBody>
      </p:sp>
      <p:sp>
        <p:nvSpPr>
          <p:cNvPr id="2111" name="Rectangle 48"/>
          <p:cNvSpPr>
            <a:spLocks/>
          </p:cNvSpPr>
          <p:nvPr/>
        </p:nvSpPr>
        <p:spPr bwMode="auto">
          <a:xfrm>
            <a:off x="7543801" y="209687"/>
            <a:ext cx="1458913" cy="6764448"/>
          </a:xfrm>
          <a:prstGeom prst="rect">
            <a:avLst/>
          </a:prstGeom>
          <a:solidFill>
            <a:srgbClr val="1F497D"/>
          </a:solidFill>
          <a:ln w="9525">
            <a:noFill/>
            <a:miter lim="800000"/>
            <a:headEnd/>
            <a:tailEnd/>
          </a:ln>
        </p:spPr>
        <p:txBody>
          <a:bodyPr lIns="182880" rIns="182880" anchor="ctr"/>
          <a:lstStyle/>
          <a:p>
            <a:pPr>
              <a:spcAft>
                <a:spcPts val="1000"/>
              </a:spcAft>
            </a:pPr>
            <a:endParaRPr lang="en-US" altLang="ja-JP" sz="800" i="1" dirty="0">
              <a:solidFill>
                <a:srgbClr val="FFFFFF"/>
              </a:solidFill>
              <a:latin typeface="Cambria" pitchFamily="18" charset="0"/>
              <a:ea typeface="SimSun" pitchFamily="2" charset="-122"/>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GB" altLang="ja-JP" sz="1200" dirty="0">
              <a:latin typeface="Times New Roman" pitchFamily="18" charset="0"/>
              <a:ea typeface="ＭＳ 明朝" charset="-128"/>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endParaRPr lang="en-US" altLang="ja-JP" sz="1400" i="1" dirty="0">
              <a:solidFill>
                <a:srgbClr val="FFFFFF"/>
              </a:solidFill>
              <a:latin typeface="Cambria" pitchFamily="18" charset="0"/>
              <a:ea typeface="SimSun" pitchFamily="2" charset="-122"/>
            </a:endParaRPr>
          </a:p>
          <a:p>
            <a:pPr algn="r"/>
            <a:endParaRPr lang="ja-JP" altLang="en-GB" sz="1600" b="1">
              <a:latin typeface="Arial" charset="0"/>
              <a:ea typeface="ＭＳ Ｐゴシック" charset="-128"/>
            </a:endParaRPr>
          </a:p>
        </p:txBody>
      </p:sp>
      <p:graphicFrame>
        <p:nvGraphicFramePr>
          <p:cNvPr id="2109" name="Object 61"/>
          <p:cNvGraphicFramePr>
            <a:graphicFrameLocks noChangeAspect="1"/>
          </p:cNvGraphicFramePr>
          <p:nvPr/>
        </p:nvGraphicFramePr>
        <p:xfrm>
          <a:off x="7772400" y="396258"/>
          <a:ext cx="1066800" cy="939461"/>
        </p:xfrm>
        <a:graphic>
          <a:graphicData uri="http://schemas.openxmlformats.org/presentationml/2006/ole">
            <mc:AlternateContent xmlns:mc="http://schemas.openxmlformats.org/markup-compatibility/2006">
              <mc:Choice xmlns:v="urn:schemas-microsoft-com:vml" Requires="v">
                <p:oleObj spid="_x0000_s6367" name="Image" r:id="rId4" imgW="3707937" imgH="3136508" progId="">
                  <p:embed/>
                </p:oleObj>
              </mc:Choice>
              <mc:Fallback>
                <p:oleObj name="Image" r:id="rId4" imgW="3707937" imgH="3136508" progId="">
                  <p:embed/>
                  <p:pic>
                    <p:nvPicPr>
                      <p:cNvPr id="0" name="Picture 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396258"/>
                        <a:ext cx="1066800" cy="939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12" name="Text Box 8"/>
          <p:cNvSpPr txBox="1">
            <a:spLocks noChangeArrowheads="1"/>
          </p:cNvSpPr>
          <p:nvPr/>
        </p:nvSpPr>
        <p:spPr bwMode="auto">
          <a:xfrm>
            <a:off x="5651734" y="6131069"/>
            <a:ext cx="1173206" cy="338554"/>
          </a:xfrm>
          <a:prstGeom prst="rect">
            <a:avLst/>
          </a:prstGeom>
          <a:noFill/>
          <a:ln w="9525">
            <a:noFill/>
            <a:miter lim="800000"/>
            <a:headEnd/>
            <a:tailEnd/>
          </a:ln>
        </p:spPr>
        <p:txBody>
          <a:bodyPr wrap="none">
            <a:spAutoFit/>
          </a:bodyPr>
          <a:lstStyle/>
          <a:p>
            <a:r>
              <a:rPr lang="en-GB" altLang="ja-JP" sz="1600" b="1" dirty="0">
                <a:solidFill>
                  <a:srgbClr val="336699"/>
                </a:solidFill>
                <a:ea typeface="ＭＳ Ｐゴシック" charset="-128"/>
              </a:rPr>
              <a:t>7 May 2019</a:t>
            </a:r>
          </a:p>
        </p:txBody>
      </p:sp>
      <p:sp>
        <p:nvSpPr>
          <p:cNvPr id="6" name="Text Box 12">
            <a:extLst>
              <a:ext uri="{FF2B5EF4-FFF2-40B4-BE49-F238E27FC236}">
                <a16:creationId xmlns:a16="http://schemas.microsoft.com/office/drawing/2014/main" id="{436397D6-22BA-4897-8BE3-1CAB796A008D}"/>
              </a:ext>
            </a:extLst>
          </p:cNvPr>
          <p:cNvSpPr txBox="1">
            <a:spLocks noChangeArrowheads="1"/>
          </p:cNvSpPr>
          <p:nvPr/>
        </p:nvSpPr>
        <p:spPr bwMode="auto">
          <a:xfrm>
            <a:off x="2819400" y="4099719"/>
            <a:ext cx="4110484" cy="1815882"/>
          </a:xfrm>
          <a:prstGeom prst="rect">
            <a:avLst/>
          </a:prstGeom>
          <a:noFill/>
          <a:ln w="9525">
            <a:noFill/>
            <a:miter lim="800000"/>
            <a:headEnd/>
            <a:tailEnd/>
          </a:ln>
        </p:spPr>
        <p:txBody>
          <a:bodyPr wrap="none">
            <a:spAutoFit/>
          </a:bodyPr>
          <a:lstStyle/>
          <a:p>
            <a:pPr algn="r">
              <a:buNone/>
            </a:pPr>
            <a:r>
              <a:rPr lang="en-US" altLang="ja-JP" sz="1600" b="1" dirty="0">
                <a:solidFill>
                  <a:srgbClr val="336699"/>
                </a:solidFill>
                <a:ea typeface="ＭＳ Ｐゴシック" charset="-128"/>
              </a:rPr>
              <a:t>Jan Beagle</a:t>
            </a:r>
          </a:p>
          <a:p>
            <a:pPr algn="r">
              <a:buNone/>
            </a:pPr>
            <a:r>
              <a:rPr lang="en-US" altLang="ja-JP" sz="1600" b="1" dirty="0">
                <a:solidFill>
                  <a:srgbClr val="336699"/>
                </a:solidFill>
                <a:ea typeface="ＭＳ Ｐゴシック" charset="-128"/>
              </a:rPr>
              <a:t>Under-Secretary-General</a:t>
            </a:r>
          </a:p>
          <a:p>
            <a:pPr algn="r">
              <a:buNone/>
            </a:pPr>
            <a:r>
              <a:rPr lang="en-US" altLang="ja-JP" sz="1600" b="1" dirty="0">
                <a:solidFill>
                  <a:srgbClr val="336699"/>
                </a:solidFill>
                <a:ea typeface="ＭＳ Ｐゴシック" charset="-128"/>
              </a:rPr>
              <a:t>Management Strategy, Policy and Compliance</a:t>
            </a:r>
          </a:p>
          <a:p>
            <a:pPr algn="r">
              <a:buNone/>
            </a:pPr>
            <a:endParaRPr lang="en-US" altLang="ja-JP" sz="1600" b="1" dirty="0">
              <a:solidFill>
                <a:srgbClr val="336699"/>
              </a:solidFill>
              <a:ea typeface="ＭＳ Ｐゴシック" charset="-128"/>
            </a:endParaRPr>
          </a:p>
          <a:p>
            <a:pPr algn="r"/>
            <a:r>
              <a:rPr lang="en-GB" altLang="ja-JP" sz="1600" b="1" dirty="0">
                <a:solidFill>
                  <a:srgbClr val="336699"/>
                </a:solidFill>
                <a:ea typeface="ＭＳ Ｐゴシック" charset="-128"/>
              </a:rPr>
              <a:t>United Nations</a:t>
            </a:r>
          </a:p>
          <a:p>
            <a:pPr>
              <a:buNone/>
            </a:pPr>
            <a:endParaRPr lang="en-US" altLang="ja-JP" sz="1600" b="1" dirty="0">
              <a:solidFill>
                <a:srgbClr val="336699"/>
              </a:solidFill>
              <a:ea typeface="ＭＳ Ｐゴシック" charset="-128"/>
            </a:endParaRPr>
          </a:p>
          <a:p>
            <a:pPr>
              <a:buNone/>
            </a:pPr>
            <a:endParaRPr lang="en-US" altLang="ja-JP" sz="1600" b="1" dirty="0">
              <a:solidFill>
                <a:srgbClr val="336699"/>
              </a:solidFill>
              <a:ea typeface="ＭＳ Ｐゴシック"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5D97006-5089-4BA0-A752-AC3419C71F06}"/>
              </a:ext>
            </a:extLst>
          </p:cNvPr>
          <p:cNvPicPr>
            <a:picLocks noChangeAspect="1" noChangeArrowheads="1"/>
          </p:cNvPicPr>
          <p:nvPr/>
        </p:nvPicPr>
        <p:blipFill>
          <a:blip r:embed="rId4"/>
          <a:srcRect/>
          <a:stretch>
            <a:fillRect/>
          </a:stretch>
        </p:blipFill>
        <p:spPr bwMode="auto">
          <a:xfrm>
            <a:off x="7827158" y="506879"/>
            <a:ext cx="1066800" cy="998900"/>
          </a:xfrm>
          <a:prstGeom prst="rect">
            <a:avLst/>
          </a:prstGeom>
          <a:noFill/>
          <a:ln w="9525">
            <a:noFill/>
            <a:miter lim="800000"/>
            <a:headEnd/>
            <a:tailEnd/>
          </a:ln>
        </p:spPr>
      </p:pic>
      <p:grpSp>
        <p:nvGrpSpPr>
          <p:cNvPr id="5" name="Group 37">
            <a:extLst>
              <a:ext uri="{FF2B5EF4-FFF2-40B4-BE49-F238E27FC236}">
                <a16:creationId xmlns:a16="http://schemas.microsoft.com/office/drawing/2014/main" id="{42E2CFF4-8CB6-4556-BD8A-AFE3EFDEDC95}"/>
              </a:ext>
            </a:extLst>
          </p:cNvPr>
          <p:cNvGrpSpPr>
            <a:grpSpLocks/>
          </p:cNvGrpSpPr>
          <p:nvPr/>
        </p:nvGrpSpPr>
        <p:grpSpPr bwMode="auto">
          <a:xfrm>
            <a:off x="7776359" y="2116072"/>
            <a:ext cx="1162050" cy="630711"/>
            <a:chOff x="7658100" y="2106614"/>
            <a:chExt cx="1162050" cy="606425"/>
          </a:xfrm>
        </p:grpSpPr>
        <p:grpSp>
          <p:nvGrpSpPr>
            <p:cNvPr id="6" name="Group 58">
              <a:extLst>
                <a:ext uri="{FF2B5EF4-FFF2-40B4-BE49-F238E27FC236}">
                  <a16:creationId xmlns:a16="http://schemas.microsoft.com/office/drawing/2014/main" id="{8D3BDC9F-D356-45AE-AF9B-5BDFD46D48CF}"/>
                </a:ext>
              </a:extLst>
            </p:cNvPr>
            <p:cNvGrpSpPr>
              <a:grpSpLocks/>
            </p:cNvGrpSpPr>
            <p:nvPr/>
          </p:nvGrpSpPr>
          <p:grpSpPr bwMode="auto">
            <a:xfrm>
              <a:off x="7667625" y="2106614"/>
              <a:ext cx="1152525" cy="606425"/>
              <a:chOff x="4830" y="1327"/>
              <a:chExt cx="726" cy="382"/>
            </a:xfrm>
          </p:grpSpPr>
          <p:sp>
            <p:nvSpPr>
              <p:cNvPr id="8" name="Text Box 59">
                <a:extLst>
                  <a:ext uri="{FF2B5EF4-FFF2-40B4-BE49-F238E27FC236}">
                    <a16:creationId xmlns:a16="http://schemas.microsoft.com/office/drawing/2014/main" id="{913FD3DC-7A61-4568-B8D0-5FE34996D197}"/>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9" name="Text Box 60">
                <a:extLst>
                  <a:ext uri="{FF2B5EF4-FFF2-40B4-BE49-F238E27FC236}">
                    <a16:creationId xmlns:a16="http://schemas.microsoft.com/office/drawing/2014/main" id="{3942FCE4-D559-4820-8F24-92666B61E08C}"/>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10" name="Text Box 61">
                <a:extLst>
                  <a:ext uri="{FF2B5EF4-FFF2-40B4-BE49-F238E27FC236}">
                    <a16:creationId xmlns:a16="http://schemas.microsoft.com/office/drawing/2014/main" id="{74BF5566-D7C4-4B11-9CFC-3C0DEDA21D12}"/>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dirty="0">
                    <a:solidFill>
                      <a:srgbClr val="B2B2B2"/>
                    </a:solidFill>
                  </a:rPr>
                  <a:t>Tribunals</a:t>
                </a:r>
              </a:p>
            </p:txBody>
          </p:sp>
        </p:grpSp>
        <p:sp>
          <p:nvSpPr>
            <p:cNvPr id="7" name="Rectangle 63">
              <a:extLst>
                <a:ext uri="{FF2B5EF4-FFF2-40B4-BE49-F238E27FC236}">
                  <a16:creationId xmlns:a16="http://schemas.microsoft.com/office/drawing/2014/main" id="{89009BA1-6CCA-43D5-B08B-0AE79506B580}"/>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11" name="Rectangle 6">
            <a:extLst>
              <a:ext uri="{FF2B5EF4-FFF2-40B4-BE49-F238E27FC236}">
                <a16:creationId xmlns:a16="http://schemas.microsoft.com/office/drawing/2014/main" id="{70B50E7F-BEB5-49CD-B442-8EA7B2A9DFFB}"/>
              </a:ext>
            </a:extLst>
          </p:cNvPr>
          <p:cNvSpPr txBox="1">
            <a:spLocks noGrp="1" noChangeArrowheads="1"/>
          </p:cNvSpPr>
          <p:nvPr/>
        </p:nvSpPr>
        <p:spPr bwMode="auto">
          <a:xfrm>
            <a:off x="6658358" y="6474926"/>
            <a:ext cx="2133600" cy="495322"/>
          </a:xfrm>
          <a:prstGeom prst="rect">
            <a:avLst/>
          </a:prstGeom>
          <a:noFill/>
          <a:ln w="9525">
            <a:noFill/>
            <a:miter lim="800000"/>
            <a:headEnd/>
            <a:tailEnd/>
          </a:ln>
        </p:spPr>
        <p:txBody>
          <a:bodyPr/>
          <a:lstStyle/>
          <a:p>
            <a:pPr algn="r"/>
            <a:r>
              <a:rPr lang="en-GB" altLang="en-US" sz="1400" dirty="0"/>
              <a:t>9</a:t>
            </a:r>
          </a:p>
          <a:p>
            <a:pPr algn="r"/>
            <a:endParaRPr lang="en-GB" altLang="en-US" sz="1400" dirty="0"/>
          </a:p>
        </p:txBody>
      </p:sp>
      <p:sp>
        <p:nvSpPr>
          <p:cNvPr id="12" name="Text Box 2">
            <a:extLst>
              <a:ext uri="{FF2B5EF4-FFF2-40B4-BE49-F238E27FC236}">
                <a16:creationId xmlns:a16="http://schemas.microsoft.com/office/drawing/2014/main" id="{C673E021-C52E-4308-9484-FD50068970AF}"/>
              </a:ext>
            </a:extLst>
          </p:cNvPr>
          <p:cNvSpPr txBox="1">
            <a:spLocks noChangeArrowheads="1"/>
          </p:cNvSpPr>
          <p:nvPr/>
        </p:nvSpPr>
        <p:spPr bwMode="auto">
          <a:xfrm>
            <a:off x="73510" y="274521"/>
            <a:ext cx="7852559" cy="630942"/>
          </a:xfrm>
          <a:prstGeom prst="rect">
            <a:avLst/>
          </a:prstGeom>
          <a:noFill/>
          <a:ln w="9525">
            <a:noFill/>
            <a:miter lim="800000"/>
            <a:headEnd/>
            <a:tailEnd/>
          </a:ln>
        </p:spPr>
        <p:txBody>
          <a:bodyPr wrap="square">
            <a:spAutoFit/>
          </a:bodyPr>
          <a:lstStyle/>
          <a:p>
            <a:r>
              <a:rPr lang="en-GB" altLang="ja-JP" sz="1850" b="1" dirty="0">
                <a:ea typeface="ＭＳ Ｐゴシック" pitchFamily="34" charset="-128"/>
              </a:rPr>
              <a:t>Chart 9 -</a:t>
            </a:r>
            <a:r>
              <a:rPr lang="en-GB" altLang="ja-JP" sz="1850" b="1" dirty="0">
                <a:solidFill>
                  <a:srgbClr val="0066CC"/>
                </a:solidFill>
                <a:ea typeface="ＭＳ Ｐゴシック" pitchFamily="34" charset="-128"/>
              </a:rPr>
              <a:t> </a:t>
            </a:r>
            <a:r>
              <a:rPr lang="en-GB" altLang="en-US" sz="1850" dirty="0">
                <a:solidFill>
                  <a:srgbClr val="0066CC"/>
                </a:solidFill>
              </a:rPr>
              <a:t>Unpaid Peacekeeping Assessments by Operation as at 30 April 2019 </a:t>
            </a:r>
          </a:p>
          <a:p>
            <a:r>
              <a:rPr lang="en-GB" altLang="en-US" sz="1650" dirty="0"/>
              <a:t>Actual (US$ millions)</a:t>
            </a:r>
          </a:p>
        </p:txBody>
      </p:sp>
      <p:sp>
        <p:nvSpPr>
          <p:cNvPr id="13" name="Text Box 6">
            <a:extLst>
              <a:ext uri="{FF2B5EF4-FFF2-40B4-BE49-F238E27FC236}">
                <a16:creationId xmlns:a16="http://schemas.microsoft.com/office/drawing/2014/main" id="{0BB1C98F-BC7E-42C1-8213-E266128E3A23}"/>
              </a:ext>
            </a:extLst>
          </p:cNvPr>
          <p:cNvSpPr txBox="1">
            <a:spLocks noChangeArrowheads="1"/>
          </p:cNvSpPr>
          <p:nvPr/>
        </p:nvSpPr>
        <p:spPr bwMode="auto">
          <a:xfrm>
            <a:off x="7639833" y="1603191"/>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15" name="Rectangle 48">
            <a:extLst>
              <a:ext uri="{FF2B5EF4-FFF2-40B4-BE49-F238E27FC236}">
                <a16:creationId xmlns:a16="http://schemas.microsoft.com/office/drawing/2014/main" id="{B172AF05-E20E-4862-B88D-267BCB00BB20}"/>
              </a:ext>
            </a:extLst>
          </p:cNvPr>
          <p:cNvSpPr>
            <a:spLocks/>
          </p:cNvSpPr>
          <p:nvPr/>
        </p:nvSpPr>
        <p:spPr bwMode="auto">
          <a:xfrm>
            <a:off x="7627782" y="205800"/>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8" name="Text Box 181">
            <a:extLst>
              <a:ext uri="{FF2B5EF4-FFF2-40B4-BE49-F238E27FC236}">
                <a16:creationId xmlns:a16="http://schemas.microsoft.com/office/drawing/2014/main" id="{25B3B8C0-945D-4B04-BE4B-1D491C083F93}"/>
              </a:ext>
            </a:extLst>
          </p:cNvPr>
          <p:cNvSpPr txBox="1">
            <a:spLocks noChangeArrowheads="1"/>
          </p:cNvSpPr>
          <p:nvPr/>
        </p:nvSpPr>
        <p:spPr bwMode="auto">
          <a:xfrm>
            <a:off x="227211" y="6219760"/>
            <a:ext cx="769885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US" altLang="ja-JP" sz="1300" dirty="0">
                <a:latin typeface="Calibri" pitchFamily="34" charset="0"/>
                <a:ea typeface="ＭＳ Ｐゴシック" pitchFamily="34" charset="-128"/>
              </a:rPr>
              <a:t>Including unpaid assessments within 30-day period for MONUSCO ($205 million)</a:t>
            </a:r>
            <a:endParaRPr kumimoji="0" lang="ja-JP" altLang="en-GB" sz="1300" dirty="0">
              <a:latin typeface="Calibri" pitchFamily="34" charset="0"/>
              <a:ea typeface="ＭＳ Ｐゴシック" pitchFamily="34" charset="-128"/>
            </a:endParaRPr>
          </a:p>
        </p:txBody>
      </p:sp>
      <p:graphicFrame>
        <p:nvGraphicFramePr>
          <p:cNvPr id="17" name="Object 16">
            <a:extLst>
              <a:ext uri="{FF2B5EF4-FFF2-40B4-BE49-F238E27FC236}">
                <a16:creationId xmlns:a16="http://schemas.microsoft.com/office/drawing/2014/main" id="{2F02EBE2-9BDB-46D1-B2FA-DC55EC06C511}"/>
              </a:ext>
            </a:extLst>
          </p:cNvPr>
          <p:cNvGraphicFramePr>
            <a:graphicFrameLocks noChangeAspect="1"/>
          </p:cNvGraphicFramePr>
          <p:nvPr>
            <p:extLst>
              <p:ext uri="{D42A27DB-BD31-4B8C-83A1-F6EECF244321}">
                <p14:modId xmlns:p14="http://schemas.microsoft.com/office/powerpoint/2010/main" val="1007353484"/>
              </p:ext>
            </p:extLst>
          </p:nvPr>
        </p:nvGraphicFramePr>
        <p:xfrm>
          <a:off x="1884553" y="1132580"/>
          <a:ext cx="4102100" cy="5980113"/>
        </p:xfrm>
        <a:graphic>
          <a:graphicData uri="http://schemas.openxmlformats.org/presentationml/2006/ole">
            <mc:AlternateContent xmlns:mc="http://schemas.openxmlformats.org/markup-compatibility/2006">
              <mc:Choice xmlns:v="urn:schemas-microsoft-com:vml" Requires="v">
                <p:oleObj spid="_x0000_s4614" name="Worksheet" r:id="rId5" imgW="3611785" imgH="5295888" progId="Excel.Sheet.12">
                  <p:embed/>
                </p:oleObj>
              </mc:Choice>
              <mc:Fallback>
                <p:oleObj name="Worksheet" r:id="rId5" imgW="3611785" imgH="5295888" progId="Excel.Sheet.12">
                  <p:embed/>
                  <p:pic>
                    <p:nvPicPr>
                      <p:cNvPr id="16" name="Object 15">
                        <a:extLst>
                          <a:ext uri="{FF2B5EF4-FFF2-40B4-BE49-F238E27FC236}">
                            <a16:creationId xmlns:a16="http://schemas.microsoft.com/office/drawing/2014/main" id="{4254A000-E0E9-43D0-B9AD-43C900D74F14}"/>
                          </a:ext>
                        </a:extLst>
                      </p:cNvPr>
                      <p:cNvPicPr/>
                      <p:nvPr/>
                    </p:nvPicPr>
                    <p:blipFill>
                      <a:blip r:embed="rId6"/>
                      <a:stretch>
                        <a:fillRect/>
                      </a:stretch>
                    </p:blipFill>
                    <p:spPr>
                      <a:xfrm>
                        <a:off x="1884553" y="1132580"/>
                        <a:ext cx="4102100" cy="5980113"/>
                      </a:xfrm>
                      <a:prstGeom prst="rect">
                        <a:avLst/>
                      </a:prstGeom>
                    </p:spPr>
                  </p:pic>
                </p:oleObj>
              </mc:Fallback>
            </mc:AlternateContent>
          </a:graphicData>
        </a:graphic>
      </p:graphicFrame>
    </p:spTree>
    <p:extLst>
      <p:ext uri="{BB962C8B-B14F-4D97-AF65-F5344CB8AC3E}">
        <p14:creationId xmlns:p14="http://schemas.microsoft.com/office/powerpoint/2010/main" val="123646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sldNum" sz="quarter" idx="12"/>
          </p:nvPr>
        </p:nvSpPr>
        <p:spPr>
          <a:noFill/>
        </p:spPr>
        <p:txBody>
          <a:bodyPr/>
          <a:lstStyle/>
          <a:p>
            <a:r>
              <a:rPr lang="en-GB" altLang="en-US" dirty="0">
                <a:latin typeface="Calibri" pitchFamily="34" charset="0"/>
              </a:rPr>
              <a:t>10</a:t>
            </a:r>
          </a:p>
        </p:txBody>
      </p:sp>
      <p:sp>
        <p:nvSpPr>
          <p:cNvPr id="3481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4819" name="Text Box 46"/>
          <p:cNvSpPr txBox="1">
            <a:spLocks noChangeArrowheads="1"/>
          </p:cNvSpPr>
          <p:nvPr/>
        </p:nvSpPr>
        <p:spPr bwMode="auto">
          <a:xfrm>
            <a:off x="139369" y="6703317"/>
            <a:ext cx="4983163" cy="350028"/>
          </a:xfrm>
          <a:prstGeom prst="rect">
            <a:avLst/>
          </a:prstGeom>
          <a:noFill/>
          <a:ln w="9525">
            <a:noFill/>
            <a:miter lim="800000"/>
            <a:headEnd/>
            <a:tailEnd/>
          </a:ln>
        </p:spPr>
        <p:txBody>
          <a:bodyPr wrap="none">
            <a:spAutoFit/>
          </a:bodyPr>
          <a:lstStyle/>
          <a:p>
            <a:r>
              <a:rPr lang="en-US" altLang="en-US" sz="1600" dirty="0"/>
              <a:t>*Compared to 29 Member States as at 31 December 2017</a:t>
            </a:r>
          </a:p>
        </p:txBody>
      </p:sp>
      <p:sp>
        <p:nvSpPr>
          <p:cNvPr id="3482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4821"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4822"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4823"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4824"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4825"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4826"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4827"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4828"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4829"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4830"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34831"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4832" name="Text Box 77"/>
          <p:cNvSpPr txBox="1">
            <a:spLocks noChangeArrowheads="1"/>
          </p:cNvSpPr>
          <p:nvPr/>
        </p:nvSpPr>
        <p:spPr bwMode="auto">
          <a:xfrm>
            <a:off x="139369" y="96666"/>
            <a:ext cx="65121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10 -</a:t>
            </a:r>
            <a:r>
              <a:rPr lang="en-GB" altLang="ja-JP" sz="3200" dirty="0">
                <a:solidFill>
                  <a:srgbClr val="0066CC"/>
                </a:solidFill>
                <a:ea typeface="ＭＳ Ｐゴシック" pitchFamily="34" charset="-128"/>
              </a:rPr>
              <a:t> </a:t>
            </a:r>
            <a:r>
              <a:rPr lang="en-GB" altLang="en-US" sz="3200" dirty="0">
                <a:solidFill>
                  <a:srgbClr val="0066CC"/>
                </a:solidFill>
              </a:rPr>
              <a:t>Peacekeeping Assessments</a:t>
            </a:r>
            <a:r>
              <a:rPr lang="en-GB" altLang="en-US" sz="3200" dirty="0"/>
              <a:t> </a:t>
            </a:r>
            <a:br>
              <a:rPr lang="en-GB" altLang="en-US" sz="3600" dirty="0"/>
            </a:br>
            <a:r>
              <a:rPr lang="en-GB" altLang="en-US" sz="2000" dirty="0"/>
              <a:t>Fully paid at 31 December 2018: 45 Member States*</a:t>
            </a:r>
          </a:p>
        </p:txBody>
      </p:sp>
      <p:pic>
        <p:nvPicPr>
          <p:cNvPr id="34833"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4834"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4835"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34836" name="Group 37"/>
          <p:cNvGrpSpPr>
            <a:grpSpLocks/>
          </p:cNvGrpSpPr>
          <p:nvPr/>
        </p:nvGrpSpPr>
        <p:grpSpPr bwMode="auto">
          <a:xfrm>
            <a:off x="7658101" y="2190975"/>
            <a:ext cx="1162050" cy="630710"/>
            <a:chOff x="7658100" y="2106614"/>
            <a:chExt cx="1162050" cy="606425"/>
          </a:xfrm>
        </p:grpSpPr>
        <p:grpSp>
          <p:nvGrpSpPr>
            <p:cNvPr id="34841" name="Group 58"/>
            <p:cNvGrpSpPr>
              <a:grpSpLocks/>
            </p:cNvGrpSpPr>
            <p:nvPr/>
          </p:nvGrpSpPr>
          <p:grpSpPr bwMode="auto">
            <a:xfrm>
              <a:off x="7667625" y="2106614"/>
              <a:ext cx="1152525" cy="606425"/>
              <a:chOff x="4830" y="1327"/>
              <a:chExt cx="726" cy="382"/>
            </a:xfrm>
          </p:grpSpPr>
          <p:sp>
            <p:nvSpPr>
              <p:cNvPr id="34843"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4844"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4845"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4842"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pic>
        <p:nvPicPr>
          <p:cNvPr id="34837" name="Picture 54"/>
          <p:cNvPicPr>
            <a:picLocks noChangeAspect="1" noChangeArrowheads="1"/>
          </p:cNvPicPr>
          <p:nvPr/>
        </p:nvPicPr>
        <p:blipFill>
          <a:blip r:embed="rId3"/>
          <a:srcRect/>
          <a:stretch>
            <a:fillRect/>
          </a:stretch>
        </p:blipFill>
        <p:spPr bwMode="auto">
          <a:xfrm>
            <a:off x="169935" y="934407"/>
            <a:ext cx="1300533" cy="1235389"/>
          </a:xfrm>
          <a:prstGeom prst="rect">
            <a:avLst/>
          </a:prstGeom>
          <a:noFill/>
          <a:ln w="9525">
            <a:noFill/>
            <a:miter lim="800000"/>
            <a:headEnd/>
            <a:tailEnd/>
          </a:ln>
        </p:spPr>
      </p:pic>
      <p:sp>
        <p:nvSpPr>
          <p:cNvPr id="34838" name="Rectangle 55"/>
          <p:cNvSpPr>
            <a:spLocks noChangeArrowheads="1"/>
          </p:cNvSpPr>
          <p:nvPr/>
        </p:nvSpPr>
        <p:spPr bwMode="auto">
          <a:xfrm>
            <a:off x="-476250" y="2760972"/>
            <a:ext cx="3226594" cy="4922647"/>
          </a:xfrm>
          <a:prstGeom prst="rect">
            <a:avLst/>
          </a:prstGeom>
          <a:noFill/>
          <a:ln w="9525">
            <a:noFill/>
            <a:miter lim="800000"/>
            <a:headEnd/>
            <a:tailEnd/>
          </a:ln>
        </p:spPr>
        <p:txBody>
          <a:bodyPr lIns="101870" tIns="50935" rIns="101870" bIns="50935"/>
          <a:lstStyle/>
          <a:p>
            <a:pPr algn="ctr"/>
            <a:endParaRPr lang="en-US" altLang="ja-JP" sz="2000" b="1" dirty="0">
              <a:ea typeface="ＭＳ Ｐゴシック" charset="-128"/>
            </a:endParaRPr>
          </a:p>
          <a:p>
            <a:pPr algn="r"/>
            <a:endParaRPr lang="en-US" altLang="ja-JP" sz="1800" b="1" dirty="0">
              <a:ea typeface="ＭＳ Ｐゴシック" charset="-128"/>
            </a:endParaRPr>
          </a:p>
          <a:p>
            <a:pPr algn="r"/>
            <a:endParaRPr lang="en-US" altLang="ja-JP" sz="1600" b="1" dirty="0">
              <a:ea typeface="ＭＳ Ｐゴシック" charset="-128"/>
            </a:endParaRPr>
          </a:p>
          <a:p>
            <a:pPr algn="r"/>
            <a:r>
              <a:rPr lang="en-US" altLang="ja-JP" b="1" dirty="0">
                <a:ea typeface="ＭＳ Ｐゴシック" charset="-128"/>
              </a:rPr>
              <a:t>	</a:t>
            </a:r>
          </a:p>
          <a:p>
            <a:pPr algn="r"/>
            <a:endParaRPr lang="en-US" altLang="ja-JP" sz="1600" b="1" dirty="0">
              <a:ea typeface="ＭＳ Ｐゴシック" charset="-128"/>
            </a:endParaRPr>
          </a:p>
          <a:p>
            <a:pPr algn="r">
              <a:spcBef>
                <a:spcPct val="20000"/>
              </a:spcBef>
            </a:pPr>
            <a:endParaRPr lang="en-US" altLang="en-US" sz="1600" b="1" dirty="0"/>
          </a:p>
        </p:txBody>
      </p:sp>
      <p:sp>
        <p:nvSpPr>
          <p:cNvPr id="34839" name="Rectangle 57"/>
          <p:cNvSpPr>
            <a:spLocks noChangeArrowheads="1"/>
          </p:cNvSpPr>
          <p:nvPr/>
        </p:nvSpPr>
        <p:spPr bwMode="auto">
          <a:xfrm>
            <a:off x="3198814" y="2187817"/>
            <a:ext cx="1678781" cy="4123005"/>
          </a:xfrm>
          <a:prstGeom prst="rect">
            <a:avLst/>
          </a:prstGeom>
          <a:noFill/>
          <a:ln w="9525">
            <a:noFill/>
            <a:miter lim="800000"/>
            <a:headEnd/>
            <a:tailEnd/>
          </a:ln>
        </p:spPr>
        <p:txBody>
          <a:bodyPr lIns="101870" tIns="50935" rIns="101870" bIns="50935"/>
          <a:lstStyle/>
          <a:p>
            <a:pPr fontAlgn="b">
              <a:spcBef>
                <a:spcPts val="0"/>
              </a:spcBef>
              <a:spcAft>
                <a:spcPts val="0"/>
              </a:spcAft>
            </a:pPr>
            <a:r>
              <a:rPr lang="en-GB" sz="1800" b="1" dirty="0">
                <a:solidFill>
                  <a:srgbClr val="000000"/>
                </a:solidFill>
                <a:cs typeface="Arial"/>
              </a:rPr>
              <a:t>Finland</a:t>
            </a:r>
          </a:p>
          <a:p>
            <a:pPr fontAlgn="b">
              <a:spcBef>
                <a:spcPts val="0"/>
              </a:spcBef>
              <a:spcAft>
                <a:spcPts val="0"/>
              </a:spcAft>
            </a:pPr>
            <a:r>
              <a:rPr lang="en-GB" sz="1800" b="1" dirty="0">
                <a:solidFill>
                  <a:srgbClr val="000000"/>
                </a:solidFill>
                <a:cs typeface="Arial"/>
              </a:rPr>
              <a:t>Georgia</a:t>
            </a:r>
          </a:p>
          <a:p>
            <a:pPr fontAlgn="b">
              <a:spcBef>
                <a:spcPts val="0"/>
              </a:spcBef>
              <a:spcAft>
                <a:spcPts val="0"/>
              </a:spcAft>
            </a:pPr>
            <a:r>
              <a:rPr lang="en-GB" sz="1800" b="1" dirty="0">
                <a:solidFill>
                  <a:srgbClr val="000000"/>
                </a:solidFill>
                <a:cs typeface="Arial"/>
              </a:rPr>
              <a:t>Germany</a:t>
            </a:r>
          </a:p>
          <a:p>
            <a:pPr fontAlgn="b">
              <a:spcBef>
                <a:spcPts val="0"/>
              </a:spcBef>
              <a:spcAft>
                <a:spcPts val="0"/>
              </a:spcAft>
            </a:pPr>
            <a:r>
              <a:rPr lang="en-GB" sz="1800" b="1" dirty="0">
                <a:solidFill>
                  <a:srgbClr val="000000"/>
                </a:solidFill>
                <a:cs typeface="Arial"/>
              </a:rPr>
              <a:t>Hungary</a:t>
            </a:r>
          </a:p>
          <a:p>
            <a:pPr fontAlgn="b">
              <a:spcBef>
                <a:spcPts val="0"/>
              </a:spcBef>
              <a:spcAft>
                <a:spcPts val="0"/>
              </a:spcAft>
            </a:pPr>
            <a:r>
              <a:rPr lang="en-GB" sz="1800" b="1" dirty="0">
                <a:solidFill>
                  <a:srgbClr val="000000"/>
                </a:solidFill>
                <a:cs typeface="Arial"/>
              </a:rPr>
              <a:t>Iceland</a:t>
            </a:r>
          </a:p>
          <a:p>
            <a:pPr fontAlgn="b">
              <a:spcBef>
                <a:spcPts val="0"/>
              </a:spcBef>
              <a:spcAft>
                <a:spcPts val="0"/>
              </a:spcAft>
            </a:pPr>
            <a:r>
              <a:rPr lang="en-GB" sz="1800" b="1" dirty="0">
                <a:solidFill>
                  <a:srgbClr val="000000"/>
                </a:solidFill>
                <a:cs typeface="Arial"/>
              </a:rPr>
              <a:t>Ireland</a:t>
            </a:r>
          </a:p>
          <a:p>
            <a:pPr fontAlgn="b">
              <a:spcBef>
                <a:spcPts val="0"/>
              </a:spcBef>
              <a:spcAft>
                <a:spcPts val="0"/>
              </a:spcAft>
            </a:pPr>
            <a:r>
              <a:rPr lang="en-GB" sz="1800" b="1" dirty="0">
                <a:solidFill>
                  <a:srgbClr val="000000"/>
                </a:solidFill>
                <a:cs typeface="Arial"/>
              </a:rPr>
              <a:t>Israel</a:t>
            </a:r>
          </a:p>
          <a:p>
            <a:pPr fontAlgn="b">
              <a:spcBef>
                <a:spcPts val="0"/>
              </a:spcBef>
              <a:spcAft>
                <a:spcPts val="0"/>
              </a:spcAft>
            </a:pPr>
            <a:r>
              <a:rPr lang="en-GB" sz="1800" b="1" dirty="0">
                <a:solidFill>
                  <a:srgbClr val="000000"/>
                </a:solidFill>
                <a:cs typeface="Arial"/>
              </a:rPr>
              <a:t>Italy</a:t>
            </a:r>
          </a:p>
          <a:p>
            <a:pPr fontAlgn="b">
              <a:spcBef>
                <a:spcPts val="0"/>
              </a:spcBef>
              <a:spcAft>
                <a:spcPts val="0"/>
              </a:spcAft>
            </a:pPr>
            <a:r>
              <a:rPr lang="en-GB" sz="1800" b="1" dirty="0">
                <a:solidFill>
                  <a:srgbClr val="000000"/>
                </a:solidFill>
                <a:cs typeface="Arial"/>
              </a:rPr>
              <a:t>Japan</a:t>
            </a:r>
          </a:p>
          <a:p>
            <a:pPr fontAlgn="b">
              <a:spcBef>
                <a:spcPts val="0"/>
              </a:spcBef>
              <a:spcAft>
                <a:spcPts val="0"/>
              </a:spcAft>
            </a:pPr>
            <a:r>
              <a:rPr lang="en-GB" sz="1800" b="1" dirty="0">
                <a:solidFill>
                  <a:srgbClr val="000000"/>
                </a:solidFill>
                <a:cs typeface="Arial"/>
              </a:rPr>
              <a:t>Liechtenstein</a:t>
            </a:r>
          </a:p>
          <a:p>
            <a:pPr fontAlgn="b">
              <a:spcBef>
                <a:spcPts val="0"/>
              </a:spcBef>
              <a:spcAft>
                <a:spcPts val="0"/>
              </a:spcAft>
            </a:pPr>
            <a:r>
              <a:rPr lang="en-GB" sz="1800" b="1" dirty="0">
                <a:solidFill>
                  <a:srgbClr val="000000"/>
                </a:solidFill>
                <a:cs typeface="Arial"/>
              </a:rPr>
              <a:t>Luxembourg</a:t>
            </a:r>
          </a:p>
          <a:p>
            <a:pPr fontAlgn="b">
              <a:spcBef>
                <a:spcPts val="0"/>
              </a:spcBef>
              <a:spcAft>
                <a:spcPts val="0"/>
              </a:spcAft>
            </a:pPr>
            <a:r>
              <a:rPr lang="en-GB" sz="1800" b="1" dirty="0">
                <a:solidFill>
                  <a:srgbClr val="000000"/>
                </a:solidFill>
                <a:cs typeface="Arial"/>
              </a:rPr>
              <a:t>Malaysia</a:t>
            </a:r>
          </a:p>
          <a:p>
            <a:pPr fontAlgn="b">
              <a:spcBef>
                <a:spcPts val="0"/>
              </a:spcBef>
              <a:spcAft>
                <a:spcPts val="0"/>
              </a:spcAft>
            </a:pPr>
            <a:r>
              <a:rPr lang="en-GB" sz="1800" b="1" dirty="0">
                <a:solidFill>
                  <a:srgbClr val="000000"/>
                </a:solidFill>
                <a:cs typeface="Arial"/>
              </a:rPr>
              <a:t>Mauritania</a:t>
            </a:r>
          </a:p>
          <a:p>
            <a:pPr fontAlgn="b">
              <a:spcBef>
                <a:spcPts val="0"/>
              </a:spcBef>
              <a:spcAft>
                <a:spcPts val="0"/>
              </a:spcAft>
            </a:pPr>
            <a:r>
              <a:rPr lang="en-GB" sz="1800" b="1" dirty="0">
                <a:solidFill>
                  <a:srgbClr val="000000"/>
                </a:solidFill>
                <a:cs typeface="Arial"/>
              </a:rPr>
              <a:t>Mexico</a:t>
            </a:r>
          </a:p>
          <a:p>
            <a:pPr fontAlgn="b">
              <a:spcBef>
                <a:spcPts val="0"/>
              </a:spcBef>
              <a:spcAft>
                <a:spcPts val="0"/>
              </a:spcAft>
            </a:pPr>
            <a:r>
              <a:rPr lang="en-GB" sz="1800" b="1" dirty="0">
                <a:solidFill>
                  <a:srgbClr val="000000"/>
                </a:solidFill>
                <a:cs typeface="Arial"/>
              </a:rPr>
              <a:t>Monaco</a:t>
            </a:r>
          </a:p>
        </p:txBody>
      </p:sp>
      <p:sp>
        <p:nvSpPr>
          <p:cNvPr id="34840" name="Rectangle 57"/>
          <p:cNvSpPr>
            <a:spLocks noChangeArrowheads="1"/>
          </p:cNvSpPr>
          <p:nvPr/>
        </p:nvSpPr>
        <p:spPr bwMode="auto">
          <a:xfrm>
            <a:off x="5336133" y="2223975"/>
            <a:ext cx="3154028" cy="5230601"/>
          </a:xfrm>
          <a:prstGeom prst="rect">
            <a:avLst/>
          </a:prstGeom>
          <a:noFill/>
          <a:ln w="9525">
            <a:noFill/>
            <a:miter lim="800000"/>
            <a:headEnd/>
            <a:tailEnd/>
          </a:ln>
        </p:spPr>
        <p:txBody>
          <a:bodyPr lIns="101870" tIns="50935" rIns="101870" bIns="50935"/>
          <a:lstStyle/>
          <a:p>
            <a:pPr fontAlgn="b"/>
            <a:r>
              <a:rPr lang="en-US" sz="1800" b="1" dirty="0"/>
              <a:t>New Zealand</a:t>
            </a:r>
          </a:p>
          <a:p>
            <a:pPr fontAlgn="b"/>
            <a:r>
              <a:rPr lang="en-US" sz="1800" b="1" dirty="0"/>
              <a:t>Norway</a:t>
            </a:r>
          </a:p>
          <a:p>
            <a:pPr fontAlgn="b"/>
            <a:r>
              <a:rPr lang="en-US" sz="1800" b="1" dirty="0"/>
              <a:t>Poland</a:t>
            </a:r>
          </a:p>
          <a:p>
            <a:pPr fontAlgn="b"/>
            <a:r>
              <a:rPr lang="en-US" sz="1800" b="1" dirty="0"/>
              <a:t>Portugal</a:t>
            </a:r>
          </a:p>
          <a:p>
            <a:pPr fontAlgn="b"/>
            <a:r>
              <a:rPr lang="en-US" sz="1800" b="1" dirty="0"/>
              <a:t>Republic of Korea</a:t>
            </a:r>
          </a:p>
          <a:p>
            <a:pPr fontAlgn="b"/>
            <a:r>
              <a:rPr lang="en-US" sz="1800" b="1" dirty="0"/>
              <a:t>Republic of Moldova</a:t>
            </a:r>
          </a:p>
          <a:p>
            <a:pPr fontAlgn="b"/>
            <a:r>
              <a:rPr lang="en-US" sz="1800" b="1" dirty="0"/>
              <a:t>Russian Federation</a:t>
            </a:r>
          </a:p>
          <a:p>
            <a:pPr fontAlgn="b"/>
            <a:r>
              <a:rPr lang="en-US" sz="1800" b="1" dirty="0"/>
              <a:t>Samoa</a:t>
            </a:r>
          </a:p>
          <a:p>
            <a:pPr fontAlgn="b"/>
            <a:r>
              <a:rPr lang="en-US" sz="1800" b="1" dirty="0"/>
              <a:t>Singapore</a:t>
            </a:r>
          </a:p>
          <a:p>
            <a:pPr fontAlgn="b"/>
            <a:r>
              <a:rPr lang="en-US" sz="1800" b="1" dirty="0"/>
              <a:t>Slovakia</a:t>
            </a:r>
          </a:p>
          <a:p>
            <a:pPr fontAlgn="b"/>
            <a:r>
              <a:rPr lang="en-US" sz="1800" b="1" dirty="0"/>
              <a:t>Slovenia</a:t>
            </a:r>
          </a:p>
          <a:p>
            <a:pPr fontAlgn="b"/>
            <a:r>
              <a:rPr lang="en-US" sz="1800" b="1" dirty="0"/>
              <a:t>Spain</a:t>
            </a:r>
          </a:p>
          <a:p>
            <a:pPr fontAlgn="b"/>
            <a:r>
              <a:rPr lang="en-US" sz="1800" b="1" dirty="0"/>
              <a:t>Sweden</a:t>
            </a:r>
          </a:p>
          <a:p>
            <a:pPr fontAlgn="b"/>
            <a:r>
              <a:rPr lang="en-US" sz="1800" b="1" dirty="0"/>
              <a:t>Switzerland</a:t>
            </a:r>
          </a:p>
          <a:p>
            <a:pPr fontAlgn="b"/>
            <a:r>
              <a:rPr lang="en-US" sz="1800" b="1" dirty="0"/>
              <a:t>Tuvalu</a:t>
            </a:r>
          </a:p>
        </p:txBody>
      </p:sp>
      <p:sp>
        <p:nvSpPr>
          <p:cNvPr id="3" name="Rectangle 2">
            <a:extLst>
              <a:ext uri="{FF2B5EF4-FFF2-40B4-BE49-F238E27FC236}">
                <a16:creationId xmlns:a16="http://schemas.microsoft.com/office/drawing/2014/main" id="{4A7ED9D2-B94E-4386-9D6E-AAFB7D3833F7}"/>
              </a:ext>
            </a:extLst>
          </p:cNvPr>
          <p:cNvSpPr/>
          <p:nvPr/>
        </p:nvSpPr>
        <p:spPr>
          <a:xfrm>
            <a:off x="955556" y="2154416"/>
            <a:ext cx="1701006" cy="4247317"/>
          </a:xfrm>
          <a:prstGeom prst="rect">
            <a:avLst/>
          </a:prstGeom>
        </p:spPr>
        <p:txBody>
          <a:bodyPr wrap="square">
            <a:spAutoFit/>
          </a:bodyPr>
          <a:lstStyle/>
          <a:p>
            <a:r>
              <a:rPr lang="en-US" sz="1800" b="1" dirty="0"/>
              <a:t>Armenia</a:t>
            </a:r>
          </a:p>
          <a:p>
            <a:r>
              <a:rPr lang="en-US" sz="1800" b="1" dirty="0"/>
              <a:t>Australia</a:t>
            </a:r>
          </a:p>
          <a:p>
            <a:r>
              <a:rPr lang="en-US" sz="1800" b="1" dirty="0"/>
              <a:t>Azerbaijan</a:t>
            </a:r>
          </a:p>
          <a:p>
            <a:r>
              <a:rPr lang="en-US" sz="1800" b="1" dirty="0"/>
              <a:t>Belgium</a:t>
            </a:r>
          </a:p>
          <a:p>
            <a:r>
              <a:rPr lang="en-US" sz="1800" b="1" dirty="0"/>
              <a:t>Bulgaria</a:t>
            </a:r>
          </a:p>
          <a:p>
            <a:r>
              <a:rPr lang="en-US" sz="1800" b="1" dirty="0"/>
              <a:t>Cameroon</a:t>
            </a:r>
          </a:p>
          <a:p>
            <a:r>
              <a:rPr lang="en-US" sz="1800" b="1" dirty="0"/>
              <a:t>Canada</a:t>
            </a:r>
          </a:p>
          <a:p>
            <a:r>
              <a:rPr lang="en-US" sz="1800" b="1" dirty="0"/>
              <a:t>China</a:t>
            </a:r>
          </a:p>
          <a:p>
            <a:r>
              <a:rPr lang="en-US" sz="1800" b="1" dirty="0"/>
              <a:t>Costa Rica</a:t>
            </a:r>
          </a:p>
          <a:p>
            <a:r>
              <a:rPr lang="en-US" sz="1800" b="1" dirty="0"/>
              <a:t>Croatia</a:t>
            </a:r>
          </a:p>
          <a:p>
            <a:r>
              <a:rPr lang="en-US" sz="1800" b="1" dirty="0"/>
              <a:t>Cuba</a:t>
            </a:r>
          </a:p>
          <a:p>
            <a:r>
              <a:rPr lang="en-US" sz="1800" b="1" dirty="0"/>
              <a:t>Cyprus</a:t>
            </a:r>
          </a:p>
          <a:p>
            <a:r>
              <a:rPr lang="en-US" sz="1800" b="1" dirty="0"/>
              <a:t>Czech Republic</a:t>
            </a:r>
          </a:p>
          <a:p>
            <a:r>
              <a:rPr lang="en-US" sz="1800" b="1" dirty="0"/>
              <a:t>Denmark</a:t>
            </a:r>
          </a:p>
          <a:p>
            <a:r>
              <a:rPr lang="en-US" sz="1800" b="1" dirty="0"/>
              <a:t>Estonia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11</a:t>
            </a:r>
          </a:p>
        </p:txBody>
      </p:sp>
      <p:sp>
        <p:nvSpPr>
          <p:cNvPr id="35842" name="Text Box 7"/>
          <p:cNvSpPr txBox="1">
            <a:spLocks noChangeArrowheads="1"/>
          </p:cNvSpPr>
          <p:nvPr/>
        </p:nvSpPr>
        <p:spPr bwMode="auto">
          <a:xfrm>
            <a:off x="1050925" y="6115481"/>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5843" name="Text Box 46"/>
          <p:cNvSpPr txBox="1">
            <a:spLocks noChangeArrowheads="1"/>
          </p:cNvSpPr>
          <p:nvPr/>
        </p:nvSpPr>
        <p:spPr bwMode="auto">
          <a:xfrm>
            <a:off x="218872" y="6607826"/>
            <a:ext cx="4333174" cy="338554"/>
          </a:xfrm>
          <a:prstGeom prst="rect">
            <a:avLst/>
          </a:prstGeom>
          <a:noFill/>
          <a:ln w="9525">
            <a:noFill/>
            <a:miter lim="800000"/>
            <a:headEnd/>
            <a:tailEnd/>
          </a:ln>
        </p:spPr>
        <p:txBody>
          <a:bodyPr wrap="none">
            <a:spAutoFit/>
          </a:bodyPr>
          <a:lstStyle/>
          <a:p>
            <a:r>
              <a:rPr lang="en-US" altLang="en-US" sz="1600" dirty="0"/>
              <a:t>*Compared to 38 Member States as 30 April 2018</a:t>
            </a:r>
          </a:p>
        </p:txBody>
      </p:sp>
      <p:sp>
        <p:nvSpPr>
          <p:cNvPr id="35844" name="Line 58"/>
          <p:cNvSpPr>
            <a:spLocks noChangeShapeType="1"/>
          </p:cNvSpPr>
          <p:nvPr/>
        </p:nvSpPr>
        <p:spPr bwMode="auto">
          <a:xfrm>
            <a:off x="76200" y="2273432"/>
            <a:ext cx="1487488" cy="0"/>
          </a:xfrm>
          <a:prstGeom prst="line">
            <a:avLst/>
          </a:prstGeom>
          <a:noFill/>
          <a:ln w="9525">
            <a:noFill/>
            <a:round/>
            <a:headEnd/>
            <a:tailEnd/>
          </a:ln>
        </p:spPr>
        <p:txBody>
          <a:bodyPr wrap="none"/>
          <a:lstStyle/>
          <a:p>
            <a:endParaRPr lang="en-US"/>
          </a:p>
        </p:txBody>
      </p:sp>
      <p:sp>
        <p:nvSpPr>
          <p:cNvPr id="35845"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5846"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5847"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5848" name="Line 62"/>
          <p:cNvSpPr>
            <a:spLocks noChangeShapeType="1"/>
          </p:cNvSpPr>
          <p:nvPr/>
        </p:nvSpPr>
        <p:spPr bwMode="auto">
          <a:xfrm>
            <a:off x="1563689" y="2273432"/>
            <a:ext cx="1558925" cy="0"/>
          </a:xfrm>
          <a:prstGeom prst="line">
            <a:avLst/>
          </a:prstGeom>
          <a:noFill/>
          <a:ln w="9525">
            <a:noFill/>
            <a:round/>
            <a:headEnd/>
            <a:tailEnd/>
          </a:ln>
        </p:spPr>
        <p:txBody>
          <a:bodyPr wrap="none"/>
          <a:lstStyle/>
          <a:p>
            <a:endParaRPr lang="en-US"/>
          </a:p>
        </p:txBody>
      </p:sp>
      <p:sp>
        <p:nvSpPr>
          <p:cNvPr id="35849"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5850" name="Line 64"/>
          <p:cNvSpPr>
            <a:spLocks noChangeShapeType="1"/>
          </p:cNvSpPr>
          <p:nvPr/>
        </p:nvSpPr>
        <p:spPr bwMode="auto">
          <a:xfrm>
            <a:off x="3122614" y="2273432"/>
            <a:ext cx="1558925" cy="0"/>
          </a:xfrm>
          <a:prstGeom prst="line">
            <a:avLst/>
          </a:prstGeom>
          <a:noFill/>
          <a:ln w="9525">
            <a:noFill/>
            <a:round/>
            <a:headEnd/>
            <a:tailEnd/>
          </a:ln>
        </p:spPr>
        <p:txBody>
          <a:bodyPr wrap="none"/>
          <a:lstStyle/>
          <a:p>
            <a:endParaRPr lang="en-US"/>
          </a:p>
        </p:txBody>
      </p:sp>
      <p:sp>
        <p:nvSpPr>
          <p:cNvPr id="35851"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5852" name="Line 66"/>
          <p:cNvSpPr>
            <a:spLocks noChangeShapeType="1"/>
          </p:cNvSpPr>
          <p:nvPr/>
        </p:nvSpPr>
        <p:spPr bwMode="auto">
          <a:xfrm>
            <a:off x="4648200" y="2194181"/>
            <a:ext cx="1557338" cy="0"/>
          </a:xfrm>
          <a:prstGeom prst="line">
            <a:avLst/>
          </a:prstGeom>
          <a:noFill/>
          <a:ln w="9525">
            <a:noFill/>
            <a:round/>
            <a:headEnd/>
            <a:tailEnd/>
          </a:ln>
        </p:spPr>
        <p:txBody>
          <a:bodyPr wrap="none"/>
          <a:lstStyle/>
          <a:p>
            <a:endParaRPr lang="en-US"/>
          </a:p>
        </p:txBody>
      </p:sp>
      <p:sp>
        <p:nvSpPr>
          <p:cNvPr id="35853"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5854" name="Line 68"/>
          <p:cNvSpPr>
            <a:spLocks noChangeShapeType="1"/>
          </p:cNvSpPr>
          <p:nvPr/>
        </p:nvSpPr>
        <p:spPr bwMode="auto">
          <a:xfrm>
            <a:off x="6238876" y="2273432"/>
            <a:ext cx="1609725" cy="0"/>
          </a:xfrm>
          <a:prstGeom prst="line">
            <a:avLst/>
          </a:prstGeom>
          <a:noFill/>
          <a:ln w="9525">
            <a:noFill/>
            <a:round/>
            <a:headEnd/>
            <a:tailEnd/>
          </a:ln>
        </p:spPr>
        <p:txBody>
          <a:bodyPr wrap="none"/>
          <a:lstStyle/>
          <a:p>
            <a:endParaRPr lang="en-US"/>
          </a:p>
        </p:txBody>
      </p:sp>
      <p:sp>
        <p:nvSpPr>
          <p:cNvPr id="35855"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5856" name="Text Box 77"/>
          <p:cNvSpPr txBox="1">
            <a:spLocks noChangeArrowheads="1"/>
          </p:cNvSpPr>
          <p:nvPr/>
        </p:nvSpPr>
        <p:spPr bwMode="auto">
          <a:xfrm>
            <a:off x="240510" y="83757"/>
            <a:ext cx="65121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11 -</a:t>
            </a:r>
            <a:r>
              <a:rPr lang="en-GB" altLang="ja-JP" sz="3200" dirty="0">
                <a:solidFill>
                  <a:srgbClr val="0066CC"/>
                </a:solidFill>
                <a:ea typeface="ＭＳ Ｐゴシック" pitchFamily="34" charset="-128"/>
              </a:rPr>
              <a:t> </a:t>
            </a:r>
            <a:r>
              <a:rPr lang="en-GB" altLang="en-US" sz="3200" dirty="0">
                <a:solidFill>
                  <a:srgbClr val="0066CC"/>
                </a:solidFill>
              </a:rPr>
              <a:t>Peacekeeping Assessments</a:t>
            </a:r>
            <a:r>
              <a:rPr lang="en-GB" altLang="en-US" sz="3200" dirty="0"/>
              <a:t> </a:t>
            </a:r>
            <a:br>
              <a:rPr lang="en-GB" altLang="en-US" sz="3600" dirty="0"/>
            </a:br>
            <a:r>
              <a:rPr lang="en-GB" altLang="en-US" sz="2000" dirty="0"/>
              <a:t>Fully paid at 30 April 2019: 45 Member States*</a:t>
            </a:r>
          </a:p>
        </p:txBody>
      </p:sp>
      <p:pic>
        <p:nvPicPr>
          <p:cNvPr id="35857"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5858"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5859" name="Text Box 6"/>
          <p:cNvSpPr txBox="1">
            <a:spLocks noChangeArrowheads="1"/>
          </p:cNvSpPr>
          <p:nvPr/>
        </p:nvSpPr>
        <p:spPr bwMode="auto">
          <a:xfrm>
            <a:off x="7573962"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grpSp>
        <p:nvGrpSpPr>
          <p:cNvPr id="35860" name="Group 37"/>
          <p:cNvGrpSpPr>
            <a:grpSpLocks/>
          </p:cNvGrpSpPr>
          <p:nvPr/>
        </p:nvGrpSpPr>
        <p:grpSpPr bwMode="auto">
          <a:xfrm>
            <a:off x="7686676" y="2153701"/>
            <a:ext cx="1162050" cy="630710"/>
            <a:chOff x="7658100" y="2106614"/>
            <a:chExt cx="1162050" cy="606425"/>
          </a:xfrm>
        </p:grpSpPr>
        <p:grpSp>
          <p:nvGrpSpPr>
            <p:cNvPr id="35866" name="Group 58"/>
            <p:cNvGrpSpPr>
              <a:grpSpLocks/>
            </p:cNvGrpSpPr>
            <p:nvPr/>
          </p:nvGrpSpPr>
          <p:grpSpPr bwMode="auto">
            <a:xfrm>
              <a:off x="7667625" y="2106614"/>
              <a:ext cx="1152525" cy="606425"/>
              <a:chOff x="4830" y="1327"/>
              <a:chExt cx="726" cy="382"/>
            </a:xfrm>
          </p:grpSpPr>
          <p:sp>
            <p:nvSpPr>
              <p:cNvPr id="35868"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5869"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5870"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dirty="0">
                    <a:solidFill>
                      <a:srgbClr val="B2B2B2"/>
                    </a:solidFill>
                  </a:rPr>
                  <a:t>Tribunals</a:t>
                </a:r>
              </a:p>
            </p:txBody>
          </p:sp>
        </p:grpSp>
        <p:sp>
          <p:nvSpPr>
            <p:cNvPr id="35867"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pic>
        <p:nvPicPr>
          <p:cNvPr id="35861" name="Picture 30"/>
          <p:cNvPicPr>
            <a:picLocks noChangeAspect="1" noChangeArrowheads="1"/>
          </p:cNvPicPr>
          <p:nvPr/>
        </p:nvPicPr>
        <p:blipFill>
          <a:blip r:embed="rId3"/>
          <a:srcRect/>
          <a:stretch>
            <a:fillRect/>
          </a:stretch>
        </p:blipFill>
        <p:spPr bwMode="auto">
          <a:xfrm>
            <a:off x="137701" y="986941"/>
            <a:ext cx="1323178" cy="1256899"/>
          </a:xfrm>
          <a:prstGeom prst="rect">
            <a:avLst/>
          </a:prstGeom>
          <a:noFill/>
          <a:ln w="9525">
            <a:noFill/>
            <a:miter lim="800000"/>
            <a:headEnd/>
            <a:tailEnd/>
          </a:ln>
        </p:spPr>
      </p:pic>
      <p:sp>
        <p:nvSpPr>
          <p:cNvPr id="35864" name="Rectangle 57"/>
          <p:cNvSpPr>
            <a:spLocks noChangeArrowheads="1"/>
          </p:cNvSpPr>
          <p:nvPr/>
        </p:nvSpPr>
        <p:spPr bwMode="auto">
          <a:xfrm>
            <a:off x="5334000" y="1664282"/>
            <a:ext cx="2590800" cy="5230601"/>
          </a:xfrm>
          <a:prstGeom prst="rect">
            <a:avLst/>
          </a:prstGeom>
          <a:noFill/>
          <a:ln w="9525">
            <a:noFill/>
            <a:miter lim="800000"/>
            <a:headEnd/>
            <a:tailEnd/>
          </a:ln>
        </p:spPr>
        <p:txBody>
          <a:bodyPr lIns="101870" tIns="50935" rIns="101870" bIns="50935"/>
          <a:lstStyle/>
          <a:p>
            <a:pPr>
              <a:spcBef>
                <a:spcPct val="20000"/>
              </a:spcBef>
            </a:pPr>
            <a:endParaRPr lang="en-US" altLang="en-US" sz="1600">
              <a:solidFill>
                <a:schemeClr val="folHlink"/>
              </a:solidFill>
              <a:latin typeface="Arial" charset="0"/>
            </a:endParaRPr>
          </a:p>
        </p:txBody>
      </p:sp>
      <p:sp>
        <p:nvSpPr>
          <p:cNvPr id="35865" name="Rectangle 252"/>
          <p:cNvSpPr>
            <a:spLocks noChangeArrowheads="1"/>
          </p:cNvSpPr>
          <p:nvPr/>
        </p:nvSpPr>
        <p:spPr bwMode="auto">
          <a:xfrm>
            <a:off x="4876800" y="3145199"/>
            <a:ext cx="2362200" cy="3328564"/>
          </a:xfrm>
          <a:prstGeom prst="rect">
            <a:avLst/>
          </a:prstGeom>
          <a:noFill/>
          <a:ln w="9525">
            <a:noFill/>
            <a:miter lim="800000"/>
            <a:headEnd/>
            <a:tailEnd/>
          </a:ln>
        </p:spPr>
        <p:txBody>
          <a:bodyPr lIns="97234" tIns="48617" rIns="97234" bIns="48617"/>
          <a:lstStyle/>
          <a:p>
            <a:pPr marL="365125" indent="-365125" defTabSz="973138">
              <a:lnSpc>
                <a:spcPct val="80000"/>
              </a:lnSpc>
              <a:spcBef>
                <a:spcPct val="20000"/>
              </a:spcBef>
            </a:pPr>
            <a:endParaRPr lang="en-US" altLang="en-US" sz="1600" b="1"/>
          </a:p>
        </p:txBody>
      </p:sp>
      <p:sp>
        <p:nvSpPr>
          <p:cNvPr id="35" name="Text Box 7"/>
          <p:cNvSpPr txBox="1">
            <a:spLocks noChangeArrowheads="1"/>
          </p:cNvSpPr>
          <p:nvPr/>
        </p:nvSpPr>
        <p:spPr bwMode="auto">
          <a:xfrm>
            <a:off x="-1039014" y="8244586"/>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6" name="Line 58"/>
          <p:cNvSpPr>
            <a:spLocks noChangeShapeType="1"/>
          </p:cNvSpPr>
          <p:nvPr/>
        </p:nvSpPr>
        <p:spPr bwMode="auto">
          <a:xfrm>
            <a:off x="-599282" y="5047713"/>
            <a:ext cx="1410492" cy="44676"/>
          </a:xfrm>
          <a:prstGeom prst="line">
            <a:avLst/>
          </a:prstGeom>
          <a:noFill/>
          <a:ln w="9525">
            <a:noFill/>
            <a:round/>
            <a:headEnd/>
            <a:tailEnd/>
          </a:ln>
        </p:spPr>
        <p:txBody>
          <a:bodyPr wrap="none"/>
          <a:lstStyle/>
          <a:p>
            <a:endParaRPr lang="en-US"/>
          </a:p>
        </p:txBody>
      </p:sp>
      <p:sp>
        <p:nvSpPr>
          <p:cNvPr id="37" name="Line 62"/>
          <p:cNvSpPr>
            <a:spLocks noChangeShapeType="1"/>
          </p:cNvSpPr>
          <p:nvPr/>
        </p:nvSpPr>
        <p:spPr bwMode="auto">
          <a:xfrm>
            <a:off x="811211" y="5092389"/>
            <a:ext cx="1558925" cy="0"/>
          </a:xfrm>
          <a:prstGeom prst="line">
            <a:avLst/>
          </a:prstGeom>
          <a:noFill/>
          <a:ln w="9525">
            <a:noFill/>
            <a:round/>
            <a:headEnd/>
            <a:tailEnd/>
          </a:ln>
        </p:spPr>
        <p:txBody>
          <a:bodyPr wrap="none"/>
          <a:lstStyle/>
          <a:p>
            <a:endParaRPr lang="en-US"/>
          </a:p>
        </p:txBody>
      </p:sp>
      <p:sp>
        <p:nvSpPr>
          <p:cNvPr id="38" name="Line 64"/>
          <p:cNvSpPr>
            <a:spLocks noChangeShapeType="1"/>
          </p:cNvSpPr>
          <p:nvPr/>
        </p:nvSpPr>
        <p:spPr bwMode="auto">
          <a:xfrm>
            <a:off x="2370136" y="5092389"/>
            <a:ext cx="1558925" cy="0"/>
          </a:xfrm>
          <a:prstGeom prst="line">
            <a:avLst/>
          </a:prstGeom>
          <a:noFill/>
          <a:ln w="9525">
            <a:noFill/>
            <a:round/>
            <a:headEnd/>
            <a:tailEnd/>
          </a:ln>
        </p:spPr>
        <p:txBody>
          <a:bodyPr wrap="none"/>
          <a:lstStyle/>
          <a:p>
            <a:endParaRPr lang="en-US"/>
          </a:p>
        </p:txBody>
      </p:sp>
      <p:sp>
        <p:nvSpPr>
          <p:cNvPr id="39" name="Line 66"/>
          <p:cNvSpPr>
            <a:spLocks noChangeShapeType="1"/>
          </p:cNvSpPr>
          <p:nvPr/>
        </p:nvSpPr>
        <p:spPr bwMode="auto">
          <a:xfrm>
            <a:off x="3929061" y="5092389"/>
            <a:ext cx="1557337" cy="0"/>
          </a:xfrm>
          <a:prstGeom prst="line">
            <a:avLst/>
          </a:prstGeom>
          <a:noFill/>
          <a:ln w="9525">
            <a:noFill/>
            <a:round/>
            <a:headEnd/>
            <a:tailEnd/>
          </a:ln>
        </p:spPr>
        <p:txBody>
          <a:bodyPr wrap="none"/>
          <a:lstStyle/>
          <a:p>
            <a:endParaRPr lang="en-US"/>
          </a:p>
        </p:txBody>
      </p:sp>
      <p:sp>
        <p:nvSpPr>
          <p:cNvPr id="40" name="Line 68"/>
          <p:cNvSpPr>
            <a:spLocks noChangeShapeType="1"/>
          </p:cNvSpPr>
          <p:nvPr/>
        </p:nvSpPr>
        <p:spPr bwMode="auto">
          <a:xfrm>
            <a:off x="4575965" y="5037044"/>
            <a:ext cx="1609725" cy="0"/>
          </a:xfrm>
          <a:prstGeom prst="line">
            <a:avLst/>
          </a:prstGeom>
          <a:noFill/>
          <a:ln w="9525">
            <a:noFill/>
            <a:round/>
            <a:headEnd/>
            <a:tailEnd/>
          </a:ln>
        </p:spPr>
        <p:txBody>
          <a:bodyPr wrap="none"/>
          <a:lstStyle/>
          <a:p>
            <a:endParaRPr lang="en-US"/>
          </a:p>
        </p:txBody>
      </p:sp>
      <p:sp>
        <p:nvSpPr>
          <p:cNvPr id="42" name="Rectangle 251"/>
          <p:cNvSpPr>
            <a:spLocks noChangeArrowheads="1"/>
          </p:cNvSpPr>
          <p:nvPr/>
        </p:nvSpPr>
        <p:spPr bwMode="auto">
          <a:xfrm>
            <a:off x="701074" y="2449001"/>
            <a:ext cx="2751929" cy="3862493"/>
          </a:xfrm>
          <a:prstGeom prst="rect">
            <a:avLst/>
          </a:prstGeom>
          <a:noFill/>
          <a:ln w="9525">
            <a:noFill/>
            <a:miter lim="800000"/>
            <a:headEnd/>
            <a:tailEnd/>
          </a:ln>
        </p:spPr>
        <p:txBody>
          <a:bodyPr lIns="97234" tIns="48617" rIns="97234" bIns="48617"/>
          <a:lstStyle/>
          <a:p>
            <a:pPr marL="365125" indent="-365125" defTabSz="973138">
              <a:lnSpc>
                <a:spcPct val="80000"/>
              </a:lnSpc>
              <a:spcBef>
                <a:spcPct val="20000"/>
              </a:spcBef>
            </a:pPr>
            <a:endParaRPr lang="en-US" altLang="en-US" sz="2000" b="1" dirty="0"/>
          </a:p>
        </p:txBody>
      </p:sp>
      <p:sp>
        <p:nvSpPr>
          <p:cNvPr id="43" name="Rectangle 251"/>
          <p:cNvSpPr>
            <a:spLocks noChangeArrowheads="1"/>
          </p:cNvSpPr>
          <p:nvPr/>
        </p:nvSpPr>
        <p:spPr bwMode="auto">
          <a:xfrm>
            <a:off x="3216275" y="2211280"/>
            <a:ext cx="1833563" cy="3176984"/>
          </a:xfrm>
          <a:prstGeom prst="rect">
            <a:avLst/>
          </a:prstGeom>
          <a:noFill/>
          <a:ln w="9525">
            <a:noFill/>
            <a:miter lim="800000"/>
            <a:headEnd/>
            <a:tailEnd/>
          </a:ln>
        </p:spPr>
        <p:txBody>
          <a:bodyPr lIns="97234" tIns="48617" rIns="97234" bIns="48617"/>
          <a:lstStyle/>
          <a:p>
            <a:pPr fontAlgn="b"/>
            <a:r>
              <a:rPr lang="en-US" sz="1800" b="1" dirty="0"/>
              <a:t>Guyana</a:t>
            </a:r>
          </a:p>
          <a:p>
            <a:pPr fontAlgn="b"/>
            <a:r>
              <a:rPr lang="en-US" sz="1800" b="1" dirty="0"/>
              <a:t>Hungary</a:t>
            </a:r>
          </a:p>
          <a:p>
            <a:pPr fontAlgn="b"/>
            <a:r>
              <a:rPr lang="en-US" sz="1800" b="1" dirty="0"/>
              <a:t>Iceland</a:t>
            </a:r>
          </a:p>
          <a:p>
            <a:pPr fontAlgn="b"/>
            <a:r>
              <a:rPr lang="en-US" sz="1800" b="1" dirty="0"/>
              <a:t>India</a:t>
            </a:r>
          </a:p>
          <a:p>
            <a:pPr fontAlgn="b"/>
            <a:r>
              <a:rPr lang="en-US" sz="1800" b="1" dirty="0"/>
              <a:t>Israel</a:t>
            </a:r>
          </a:p>
          <a:p>
            <a:pPr fontAlgn="b"/>
            <a:r>
              <a:rPr lang="en-US" sz="1800" b="1" dirty="0"/>
              <a:t>Jordan</a:t>
            </a:r>
          </a:p>
          <a:p>
            <a:pPr fontAlgn="b"/>
            <a:r>
              <a:rPr lang="en-US" sz="1800" b="1" dirty="0"/>
              <a:t>Kiribati</a:t>
            </a:r>
          </a:p>
          <a:p>
            <a:pPr fontAlgn="b"/>
            <a:r>
              <a:rPr lang="en-US" sz="1800" b="1" dirty="0"/>
              <a:t>Kuwait</a:t>
            </a:r>
          </a:p>
          <a:p>
            <a:pPr fontAlgn="b"/>
            <a:r>
              <a:rPr lang="en-US" sz="1800" b="1" dirty="0"/>
              <a:t>Kyrgyzstan</a:t>
            </a:r>
          </a:p>
          <a:p>
            <a:pPr fontAlgn="b"/>
            <a:r>
              <a:rPr lang="en-US" sz="1800" b="1" dirty="0"/>
              <a:t>Latvia</a:t>
            </a:r>
          </a:p>
          <a:p>
            <a:pPr fontAlgn="b"/>
            <a:r>
              <a:rPr lang="en-US" sz="1800" b="1" dirty="0"/>
              <a:t>Liechtenstein</a:t>
            </a:r>
          </a:p>
          <a:p>
            <a:pPr fontAlgn="b"/>
            <a:r>
              <a:rPr lang="en-US" sz="1800" b="1" dirty="0"/>
              <a:t>Malaysia</a:t>
            </a:r>
          </a:p>
          <a:p>
            <a:pPr fontAlgn="b"/>
            <a:r>
              <a:rPr lang="en-US" sz="1800" b="1" dirty="0"/>
              <a:t>Monaco</a:t>
            </a:r>
          </a:p>
          <a:p>
            <a:pPr fontAlgn="b"/>
            <a:r>
              <a:rPr lang="en-US" sz="1800" b="1" dirty="0"/>
              <a:t>Nauru</a:t>
            </a:r>
          </a:p>
          <a:p>
            <a:pPr fontAlgn="b"/>
            <a:r>
              <a:rPr lang="en-US" sz="1800" b="1" dirty="0"/>
              <a:t>Netherlands</a:t>
            </a:r>
          </a:p>
        </p:txBody>
      </p:sp>
      <p:sp>
        <p:nvSpPr>
          <p:cNvPr id="44" name="Rectangle 251"/>
          <p:cNvSpPr>
            <a:spLocks noChangeArrowheads="1"/>
          </p:cNvSpPr>
          <p:nvPr/>
        </p:nvSpPr>
        <p:spPr bwMode="auto">
          <a:xfrm>
            <a:off x="5451030" y="2243840"/>
            <a:ext cx="2218394" cy="3166415"/>
          </a:xfrm>
          <a:prstGeom prst="rect">
            <a:avLst/>
          </a:prstGeom>
          <a:noFill/>
          <a:ln w="9525">
            <a:noFill/>
            <a:miter lim="800000"/>
            <a:headEnd/>
            <a:tailEnd/>
          </a:ln>
        </p:spPr>
        <p:txBody>
          <a:bodyPr lIns="97234" tIns="48617" rIns="97234" bIns="48617"/>
          <a:lstStyle/>
          <a:p>
            <a:pPr fontAlgn="b"/>
            <a:r>
              <a:rPr lang="en-US" sz="1800" b="1" dirty="0"/>
              <a:t>New Zealand</a:t>
            </a:r>
          </a:p>
          <a:p>
            <a:pPr fontAlgn="b"/>
            <a:r>
              <a:rPr lang="en-US" sz="1800" b="1" dirty="0"/>
              <a:t>Nicaragua</a:t>
            </a:r>
          </a:p>
          <a:p>
            <a:pPr fontAlgn="b"/>
            <a:r>
              <a:rPr lang="en-US" sz="1800" b="1" dirty="0"/>
              <a:t>Norway</a:t>
            </a:r>
          </a:p>
          <a:p>
            <a:pPr fontAlgn="b"/>
            <a:r>
              <a:rPr lang="en-US" sz="1800" b="1" dirty="0"/>
              <a:t>Poland</a:t>
            </a:r>
          </a:p>
          <a:p>
            <a:pPr fontAlgn="b"/>
            <a:r>
              <a:rPr lang="en-US" sz="1800" b="1" dirty="0"/>
              <a:t>Qatar</a:t>
            </a:r>
          </a:p>
          <a:p>
            <a:pPr fontAlgn="b"/>
            <a:r>
              <a:rPr lang="en-US" sz="1800" b="1" dirty="0"/>
              <a:t>Republic of Korea</a:t>
            </a:r>
          </a:p>
          <a:p>
            <a:pPr fontAlgn="b"/>
            <a:r>
              <a:rPr lang="en-US" sz="1800" b="1" dirty="0"/>
              <a:t>Samoa</a:t>
            </a:r>
          </a:p>
          <a:p>
            <a:pPr fontAlgn="b"/>
            <a:r>
              <a:rPr lang="en-US" sz="1800" b="1" dirty="0"/>
              <a:t>Singapore</a:t>
            </a:r>
          </a:p>
          <a:p>
            <a:pPr fontAlgn="b"/>
            <a:r>
              <a:rPr lang="en-US" sz="1800" b="1" dirty="0"/>
              <a:t>Slovakia</a:t>
            </a:r>
          </a:p>
          <a:p>
            <a:pPr fontAlgn="b"/>
            <a:r>
              <a:rPr lang="en-US" sz="1800" b="1" dirty="0"/>
              <a:t>Slovenia</a:t>
            </a:r>
          </a:p>
          <a:p>
            <a:pPr fontAlgn="b"/>
            <a:r>
              <a:rPr lang="en-US" sz="1800" b="1" dirty="0"/>
              <a:t>Solomon Islands</a:t>
            </a:r>
          </a:p>
          <a:p>
            <a:pPr fontAlgn="b"/>
            <a:r>
              <a:rPr lang="en-US" sz="1800" b="1" dirty="0"/>
              <a:t>Sweden</a:t>
            </a:r>
          </a:p>
          <a:p>
            <a:pPr fontAlgn="b"/>
            <a:r>
              <a:rPr lang="en-US" sz="1800" b="1" dirty="0"/>
              <a:t>Switzerland</a:t>
            </a:r>
          </a:p>
          <a:p>
            <a:pPr fontAlgn="b"/>
            <a:r>
              <a:rPr lang="en-US" sz="1800" b="1" dirty="0"/>
              <a:t>Tuvalu</a:t>
            </a:r>
          </a:p>
          <a:p>
            <a:pPr fontAlgn="b"/>
            <a:r>
              <a:rPr lang="en-US" sz="1800" b="1" dirty="0"/>
              <a:t>Zambia</a:t>
            </a:r>
          </a:p>
          <a:p>
            <a:pPr marL="365125" indent="-365125" defTabSz="973138">
              <a:lnSpc>
                <a:spcPct val="80000"/>
              </a:lnSpc>
              <a:spcBef>
                <a:spcPct val="20000"/>
              </a:spcBef>
            </a:pPr>
            <a:endParaRPr lang="en-US" altLang="en-US" sz="1600" b="1" dirty="0"/>
          </a:p>
        </p:txBody>
      </p:sp>
      <p:sp>
        <p:nvSpPr>
          <p:cNvPr id="2" name="Rectangle 1">
            <a:extLst>
              <a:ext uri="{FF2B5EF4-FFF2-40B4-BE49-F238E27FC236}">
                <a16:creationId xmlns:a16="http://schemas.microsoft.com/office/drawing/2014/main" id="{EB1E1F91-D43F-4C88-AE48-017A3CE77CB1}"/>
              </a:ext>
            </a:extLst>
          </p:cNvPr>
          <p:cNvSpPr/>
          <p:nvPr/>
        </p:nvSpPr>
        <p:spPr>
          <a:xfrm>
            <a:off x="762735" y="2243840"/>
            <a:ext cx="2294813" cy="4247317"/>
          </a:xfrm>
          <a:prstGeom prst="rect">
            <a:avLst/>
          </a:prstGeom>
        </p:spPr>
        <p:txBody>
          <a:bodyPr wrap="square">
            <a:spAutoFit/>
          </a:bodyPr>
          <a:lstStyle/>
          <a:p>
            <a:r>
              <a:rPr lang="en-US" sz="1800" b="1" dirty="0"/>
              <a:t>Armenia</a:t>
            </a:r>
          </a:p>
          <a:p>
            <a:r>
              <a:rPr lang="en-US" sz="1800" b="1" dirty="0"/>
              <a:t>Australia</a:t>
            </a:r>
          </a:p>
          <a:p>
            <a:r>
              <a:rPr lang="en-US" sz="1800" b="1" dirty="0"/>
              <a:t>Austria</a:t>
            </a:r>
          </a:p>
          <a:p>
            <a:r>
              <a:rPr lang="en-US" sz="1800" b="1" dirty="0"/>
              <a:t>Bahrain</a:t>
            </a:r>
          </a:p>
          <a:p>
            <a:r>
              <a:rPr lang="en-US" sz="1800" b="1" dirty="0"/>
              <a:t>Bhutan</a:t>
            </a:r>
          </a:p>
          <a:p>
            <a:r>
              <a:rPr lang="en-US" sz="1800" b="1" dirty="0"/>
              <a:t>Brunei Darussalam</a:t>
            </a:r>
          </a:p>
          <a:p>
            <a:r>
              <a:rPr lang="en-US" sz="1800" b="1" dirty="0"/>
              <a:t>Canada</a:t>
            </a:r>
          </a:p>
          <a:p>
            <a:r>
              <a:rPr lang="en-US" sz="1800" b="1" dirty="0"/>
              <a:t>China</a:t>
            </a:r>
          </a:p>
          <a:p>
            <a:r>
              <a:rPr lang="en-US" sz="1800" b="1" dirty="0"/>
              <a:t>Cyprus</a:t>
            </a:r>
          </a:p>
          <a:p>
            <a:r>
              <a:rPr lang="en-US" sz="1800" b="1" dirty="0"/>
              <a:t>Denmark</a:t>
            </a:r>
          </a:p>
          <a:p>
            <a:r>
              <a:rPr lang="en-US" sz="1800" b="1" dirty="0"/>
              <a:t>Estonia</a:t>
            </a:r>
          </a:p>
          <a:p>
            <a:r>
              <a:rPr lang="en-US" sz="1800" b="1" dirty="0"/>
              <a:t>Finland</a:t>
            </a:r>
          </a:p>
          <a:p>
            <a:r>
              <a:rPr lang="en-US" sz="1800" b="1" dirty="0"/>
              <a:t>Gabon</a:t>
            </a:r>
          </a:p>
          <a:p>
            <a:r>
              <a:rPr lang="en-US" sz="1800" b="1" dirty="0"/>
              <a:t>Georgia</a:t>
            </a:r>
          </a:p>
          <a:p>
            <a:r>
              <a:rPr lang="en-US" sz="1800" b="1" dirty="0"/>
              <a:t>Germany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8"/>
          <p:cNvSpPr>
            <a:spLocks/>
          </p:cNvSpPr>
          <p:nvPr/>
        </p:nvSpPr>
        <p:spPr bwMode="auto">
          <a:xfrm>
            <a:off x="7543800" y="209687"/>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pic>
        <p:nvPicPr>
          <p:cNvPr id="32770"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grpSp>
        <p:nvGrpSpPr>
          <p:cNvPr id="32771" name="Group 37"/>
          <p:cNvGrpSpPr>
            <a:grpSpLocks/>
          </p:cNvGrpSpPr>
          <p:nvPr/>
        </p:nvGrpSpPr>
        <p:grpSpPr bwMode="auto">
          <a:xfrm>
            <a:off x="7721601" y="2005451"/>
            <a:ext cx="1162050" cy="630711"/>
            <a:chOff x="7658100" y="2106614"/>
            <a:chExt cx="1162050" cy="606425"/>
          </a:xfrm>
        </p:grpSpPr>
        <p:grpSp>
          <p:nvGrpSpPr>
            <p:cNvPr id="32814" name="Group 58"/>
            <p:cNvGrpSpPr>
              <a:grpSpLocks/>
            </p:cNvGrpSpPr>
            <p:nvPr/>
          </p:nvGrpSpPr>
          <p:grpSpPr bwMode="auto">
            <a:xfrm>
              <a:off x="7667625" y="2106614"/>
              <a:ext cx="1152525" cy="606425"/>
              <a:chOff x="4830" y="1327"/>
              <a:chExt cx="726" cy="382"/>
            </a:xfrm>
          </p:grpSpPr>
          <p:sp>
            <p:nvSpPr>
              <p:cNvPr id="32816"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32817"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0066CC"/>
                    </a:solidFill>
                  </a:rPr>
                  <a:t>Peacekeeping</a:t>
                </a:r>
              </a:p>
            </p:txBody>
          </p:sp>
          <p:sp>
            <p:nvSpPr>
              <p:cNvPr id="32818"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2815"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32772"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12</a:t>
            </a:r>
          </a:p>
        </p:txBody>
      </p:sp>
      <p:graphicFrame>
        <p:nvGraphicFramePr>
          <p:cNvPr id="101390" name="Group 14"/>
          <p:cNvGraphicFramePr>
            <a:graphicFrameLocks noGrp="1"/>
          </p:cNvGraphicFramePr>
          <p:nvPr>
            <p:extLst>
              <p:ext uri="{D42A27DB-BD31-4B8C-83A1-F6EECF244321}">
                <p14:modId xmlns:p14="http://schemas.microsoft.com/office/powerpoint/2010/main" val="1386394371"/>
              </p:ext>
            </p:extLst>
          </p:nvPr>
        </p:nvGraphicFramePr>
        <p:xfrm>
          <a:off x="838200" y="2082987"/>
          <a:ext cx="5715000" cy="3511272"/>
        </p:xfrm>
        <a:graphic>
          <a:graphicData uri="http://schemas.openxmlformats.org/drawingml/2006/table">
            <a:tbl>
              <a:tblPr/>
              <a:tblGrid>
                <a:gridCol w="3429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635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 </a:t>
                      </a:r>
                      <a:endParaRPr kumimoji="0" lang="en-GB" altLang="en-US" sz="1700" b="1"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30 Apr 2019</a:t>
                      </a:r>
                      <a:endParaRPr kumimoji="0" lang="en-GB" altLang="en-US" sz="1700" b="1"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United States</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 1,087 </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Brazil</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 260 </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Ukraine</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103</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altLang="en-US" sz="1700" b="0" i="0" u="none" strike="noStrike" cap="none" normalizeH="0" baseline="0" dirty="0">
                          <a:ln>
                            <a:noFill/>
                          </a:ln>
                          <a:solidFill>
                            <a:schemeClr val="tx1"/>
                          </a:solidFill>
                          <a:effectLst/>
                          <a:latin typeface="Calibri" pitchFamily="34" charset="0"/>
                          <a:cs typeface="Arial" charset="0"/>
                        </a:rPr>
                        <a:t>United Kingdom</a:t>
                      </a: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lang="en-US" sz="1800" b="0" i="0" u="none" strike="noStrike" dirty="0">
                          <a:solidFill>
                            <a:srgbClr val="000000"/>
                          </a:solidFill>
                          <a:effectLst/>
                          <a:latin typeface="Calibri" panose="020F0502020204030204" pitchFamily="34" charset="0"/>
                        </a:rPr>
                        <a:t> </a:t>
                      </a:r>
                      <a:r>
                        <a:rPr kumimoji="0" lang="en-GB" altLang="en-US" sz="1800" b="0" i="0" u="none" strike="noStrike" cap="none" normalizeH="0" baseline="0" dirty="0">
                          <a:ln>
                            <a:noFill/>
                          </a:ln>
                          <a:solidFill>
                            <a:schemeClr val="tx1"/>
                          </a:solidFill>
                          <a:effectLst/>
                          <a:latin typeface="Calibri" pitchFamily="34" charset="0"/>
                          <a:cs typeface="Arial" charset="0"/>
                        </a:rPr>
                        <a:t>63</a:t>
                      </a:r>
                      <a:r>
                        <a:rPr lang="en-US" sz="1800" b="0" i="0" u="none" strike="noStrike" dirty="0">
                          <a:solidFill>
                            <a:srgbClr val="000000"/>
                          </a:solidFill>
                          <a:effectLst/>
                          <a:latin typeface="Calibri" panose="020F0502020204030204" pitchFamily="34" charset="0"/>
                        </a:rPr>
                        <a:t> </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Saudi Arabia</a:t>
                      </a: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55</a:t>
                      </a: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Other Member States</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T="47551" marB="47551"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494</a:t>
                      </a:r>
                    </a:p>
                  </a:txBody>
                  <a:tcPr marT="47551" marB="4755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10789">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T="47551" marB="47551" anchor="ctr"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2,062</a:t>
                      </a:r>
                    </a:p>
                  </a:txBody>
                  <a:tcPr marT="47551" marB="47551" anchor="ctr"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800" name="Text Box 2"/>
          <p:cNvSpPr txBox="1">
            <a:spLocks noChangeArrowheads="1"/>
          </p:cNvSpPr>
          <p:nvPr/>
        </p:nvSpPr>
        <p:spPr bwMode="auto">
          <a:xfrm>
            <a:off x="51926" y="243934"/>
            <a:ext cx="7425815" cy="861774"/>
          </a:xfrm>
          <a:prstGeom prst="rect">
            <a:avLst/>
          </a:prstGeom>
          <a:noFill/>
          <a:ln w="9525">
            <a:noFill/>
            <a:miter lim="800000"/>
            <a:headEnd/>
            <a:tailEnd/>
          </a:ln>
        </p:spPr>
        <p:txBody>
          <a:bodyPr wrap="none">
            <a:spAutoFit/>
          </a:bodyPr>
          <a:lstStyle/>
          <a:p>
            <a:r>
              <a:rPr lang="en-GB" altLang="ja-JP" sz="3000" dirty="0">
                <a:ea typeface="ＭＳ Ｐゴシック" pitchFamily="34" charset="-128"/>
              </a:rPr>
              <a:t>Chart 12 -</a:t>
            </a:r>
            <a:r>
              <a:rPr lang="en-GB" altLang="ja-JP" sz="3000" dirty="0">
                <a:solidFill>
                  <a:srgbClr val="0066CC"/>
                </a:solidFill>
                <a:ea typeface="ＭＳ Ｐゴシック" pitchFamily="34" charset="-128"/>
              </a:rPr>
              <a:t> </a:t>
            </a:r>
            <a:r>
              <a:rPr lang="en-GB" altLang="en-US" sz="3000" dirty="0">
                <a:solidFill>
                  <a:srgbClr val="0066CC"/>
                </a:solidFill>
              </a:rPr>
              <a:t>Unpaid Peacekeeping Assessments*</a:t>
            </a:r>
            <a:br>
              <a:rPr lang="en-GB" altLang="en-US" sz="3000" dirty="0"/>
            </a:br>
            <a:r>
              <a:rPr lang="en-GB" altLang="en-US" sz="2000" dirty="0"/>
              <a:t>Actual (US$ millions)</a:t>
            </a:r>
          </a:p>
        </p:txBody>
      </p:sp>
      <p:sp>
        <p:nvSpPr>
          <p:cNvPr id="14"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18" name="Text Box 181">
            <a:extLst>
              <a:ext uri="{FF2B5EF4-FFF2-40B4-BE49-F238E27FC236}">
                <a16:creationId xmlns:a16="http://schemas.microsoft.com/office/drawing/2014/main" id="{DBAA7C05-8D0E-4F43-ACFE-0CFF6C9F9389}"/>
              </a:ext>
            </a:extLst>
          </p:cNvPr>
          <p:cNvSpPr txBox="1">
            <a:spLocks noChangeArrowheads="1"/>
          </p:cNvSpPr>
          <p:nvPr/>
        </p:nvSpPr>
        <p:spPr bwMode="auto">
          <a:xfrm>
            <a:off x="228600" y="6169635"/>
            <a:ext cx="769885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US" altLang="ja-JP" sz="1300" dirty="0">
                <a:latin typeface="Calibri" pitchFamily="34" charset="0"/>
                <a:ea typeface="ＭＳ Ｐゴシック" pitchFamily="34" charset="-128"/>
              </a:rPr>
              <a:t>Including unpaid assessments within 30-day period for MONUSCO ($205 million)</a:t>
            </a:r>
          </a:p>
          <a:p>
            <a:pPr eaLnBrk="1" hangingPunct="1">
              <a:spcBef>
                <a:spcPct val="50000"/>
              </a:spcBef>
              <a:buFontTx/>
              <a:buNone/>
            </a:pPr>
            <a:r>
              <a:rPr kumimoji="0" lang="en-US" altLang="ja-JP" sz="1300" dirty="0">
                <a:latin typeface="Calibri" pitchFamily="34" charset="0"/>
                <a:ea typeface="ＭＳ Ｐゴシック" pitchFamily="34" charset="-128"/>
              </a:rPr>
              <a:t>**Payment of $57.1 million received subsequent to 30 April 2019</a:t>
            </a:r>
          </a:p>
        </p:txBody>
      </p:sp>
      <p:sp>
        <p:nvSpPr>
          <p:cNvPr id="15" name="TextBox 14">
            <a:extLst>
              <a:ext uri="{FF2B5EF4-FFF2-40B4-BE49-F238E27FC236}">
                <a16:creationId xmlns:a16="http://schemas.microsoft.com/office/drawing/2014/main" id="{99B03D52-E659-418E-A5A9-DF48C6CD9709}"/>
              </a:ext>
            </a:extLst>
          </p:cNvPr>
          <p:cNvSpPr txBox="1"/>
          <p:nvPr/>
        </p:nvSpPr>
        <p:spPr>
          <a:xfrm flipH="1" flipV="1">
            <a:off x="6258128" y="3871984"/>
            <a:ext cx="533400" cy="353943"/>
          </a:xfrm>
          <a:prstGeom prst="rect">
            <a:avLst/>
          </a:prstGeom>
          <a:noFill/>
        </p:spPr>
        <p:txBody>
          <a:bodyPr wrap="square" rtlCol="0">
            <a:spAutoFit/>
          </a:bodyPr>
          <a:lstStyle/>
          <a:p>
            <a:r>
              <a:rPr lang="en-US" sz="17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7"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18"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19"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21"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23"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25"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27"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17530"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31"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32"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34"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36"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38"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40"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17544"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17545"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17546"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17548"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17550"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17552"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17554"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5"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56"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57"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58"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59"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6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1"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2"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63"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64"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6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6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8"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9"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0"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1"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2"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74"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75"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76"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77" name="Group 37"/>
          <p:cNvGrpSpPr>
            <a:grpSpLocks/>
          </p:cNvGrpSpPr>
          <p:nvPr/>
        </p:nvGrpSpPr>
        <p:grpSpPr bwMode="auto">
          <a:xfrm>
            <a:off x="7712076" y="2219043"/>
            <a:ext cx="1162050" cy="630711"/>
            <a:chOff x="7658100" y="2106614"/>
            <a:chExt cx="1162050" cy="606425"/>
          </a:xfrm>
        </p:grpSpPr>
        <p:grpSp>
          <p:nvGrpSpPr>
            <p:cNvPr id="78" name="Group 58"/>
            <p:cNvGrpSpPr>
              <a:grpSpLocks/>
            </p:cNvGrpSpPr>
            <p:nvPr/>
          </p:nvGrpSpPr>
          <p:grpSpPr bwMode="auto">
            <a:xfrm>
              <a:off x="7667625" y="2106614"/>
              <a:ext cx="1152525" cy="606425"/>
              <a:chOff x="4830" y="1327"/>
              <a:chExt cx="726" cy="382"/>
            </a:xfrm>
          </p:grpSpPr>
          <p:sp>
            <p:nvSpPr>
              <p:cNvPr id="80"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81"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82"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79"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85"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6"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87"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88"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89"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90"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9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2"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93"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94"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95"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96"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9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9"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00"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01"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02"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03"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105"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106"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07"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108" name="Group 37"/>
          <p:cNvGrpSpPr>
            <a:grpSpLocks/>
          </p:cNvGrpSpPr>
          <p:nvPr/>
        </p:nvGrpSpPr>
        <p:grpSpPr bwMode="auto">
          <a:xfrm>
            <a:off x="7712076" y="2219043"/>
            <a:ext cx="1162050" cy="630711"/>
            <a:chOff x="7658100" y="2106614"/>
            <a:chExt cx="1162050" cy="606425"/>
          </a:xfrm>
        </p:grpSpPr>
        <p:grpSp>
          <p:nvGrpSpPr>
            <p:cNvPr id="109" name="Group 58"/>
            <p:cNvGrpSpPr>
              <a:grpSpLocks/>
            </p:cNvGrpSpPr>
            <p:nvPr/>
          </p:nvGrpSpPr>
          <p:grpSpPr bwMode="auto">
            <a:xfrm>
              <a:off x="7667625" y="2106614"/>
              <a:ext cx="1152525" cy="606425"/>
              <a:chOff x="4830" y="1327"/>
              <a:chExt cx="726" cy="382"/>
            </a:xfrm>
          </p:grpSpPr>
          <p:sp>
            <p:nvSpPr>
              <p:cNvPr id="111"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112"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113"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110" name="Rectangle 63"/>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116"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17"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18"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19"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20"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21"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22"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23"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24"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25"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26"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27"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28"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ja-JP" sz="1400" dirty="0">
                <a:ea typeface="ＭＳ Ｐゴシック" charset="-128"/>
              </a:rPr>
              <a:t>13</a:t>
            </a:r>
          </a:p>
        </p:txBody>
      </p:sp>
      <p:sp>
        <p:nvSpPr>
          <p:cNvPr id="129"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3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31"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32"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33"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34"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136"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137"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8"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14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48"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49"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50"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51"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52"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5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54"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55"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56"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57"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58"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59"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60"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61"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62"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63"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64"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65" name="Text Box 77"/>
          <p:cNvSpPr txBox="1">
            <a:spLocks noChangeArrowheads="1"/>
          </p:cNvSpPr>
          <p:nvPr/>
        </p:nvSpPr>
        <p:spPr bwMode="auto">
          <a:xfrm>
            <a:off x="122396" y="178398"/>
            <a:ext cx="7315200" cy="1123384"/>
          </a:xfrm>
          <a:prstGeom prst="rect">
            <a:avLst/>
          </a:prstGeom>
          <a:noFill/>
          <a:ln w="9525">
            <a:noFill/>
            <a:miter lim="800000"/>
            <a:headEnd/>
            <a:tailEnd/>
          </a:ln>
        </p:spPr>
        <p:txBody>
          <a:bodyPr>
            <a:spAutoFit/>
          </a:bodyPr>
          <a:lstStyle/>
          <a:p>
            <a:r>
              <a:rPr lang="en-GB" altLang="ja-JP" sz="3200" dirty="0">
                <a:ea typeface="ＭＳ Ｐゴシック" pitchFamily="34" charset="-128"/>
              </a:rPr>
              <a:t>Chart 13 -</a:t>
            </a:r>
            <a:r>
              <a:rPr lang="en-GB" altLang="ja-JP" sz="3200" dirty="0">
                <a:solidFill>
                  <a:srgbClr val="0066CC"/>
                </a:solidFill>
                <a:ea typeface="ＭＳ Ｐゴシック" pitchFamily="34" charset="-128"/>
              </a:rPr>
              <a:t> </a:t>
            </a:r>
            <a:r>
              <a:rPr lang="en-GB" altLang="ja-JP" sz="3200" dirty="0">
                <a:solidFill>
                  <a:srgbClr val="0066CC"/>
                </a:solidFill>
                <a:ea typeface="ＭＳ Ｐゴシック" charset="-128"/>
              </a:rPr>
              <a:t>Peacekeeping Cash Position</a:t>
            </a:r>
            <a:endParaRPr lang="en-GB" altLang="ja-JP" sz="3200" dirty="0">
              <a:ea typeface="ＭＳ Ｐゴシック" charset="-128"/>
            </a:endParaRPr>
          </a:p>
          <a:p>
            <a:r>
              <a:rPr lang="en-US" altLang="ja-JP" sz="2000" dirty="0">
                <a:ea typeface="ＭＳ Ｐゴシック" charset="-128"/>
              </a:rPr>
              <a:t>Actual Figures for Peacekeeping for 2017-2019</a:t>
            </a:r>
          </a:p>
          <a:p>
            <a:r>
              <a:rPr lang="en-GB" altLang="ja-JP" dirty="0">
                <a:ea typeface="ＭＳ Ｐゴシック" charset="-128"/>
              </a:rPr>
              <a:t>(US$ millions)</a:t>
            </a:r>
            <a:endParaRPr lang="en-GB" altLang="ja-JP" sz="2000" dirty="0">
              <a:ea typeface="ＭＳ Ｐゴシック" charset="-128"/>
            </a:endParaRPr>
          </a:p>
        </p:txBody>
      </p:sp>
      <p:sp>
        <p:nvSpPr>
          <p:cNvPr id="166" name="Rectangle 48"/>
          <p:cNvSpPr>
            <a:spLocks/>
          </p:cNvSpPr>
          <p:nvPr/>
        </p:nvSpPr>
        <p:spPr bwMode="auto">
          <a:xfrm>
            <a:off x="7620000" y="237755"/>
            <a:ext cx="76200" cy="6764449"/>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5" name="Text Box 7">
            <a:extLst>
              <a:ext uri="{FF2B5EF4-FFF2-40B4-BE49-F238E27FC236}">
                <a16:creationId xmlns:a16="http://schemas.microsoft.com/office/drawing/2014/main" id="{68834DF7-35C0-46CD-B39F-CDF31536661D}"/>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45" name="Line 58">
            <a:extLst>
              <a:ext uri="{FF2B5EF4-FFF2-40B4-BE49-F238E27FC236}">
                <a16:creationId xmlns:a16="http://schemas.microsoft.com/office/drawing/2014/main" id="{8E76BB7D-21C7-4CD0-AAC0-244B019885DA}"/>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46" name="Line 62">
            <a:extLst>
              <a:ext uri="{FF2B5EF4-FFF2-40B4-BE49-F238E27FC236}">
                <a16:creationId xmlns:a16="http://schemas.microsoft.com/office/drawing/2014/main" id="{E6B48894-4252-4E4F-A739-54E7C90CC1B8}"/>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68" name="Line 64">
            <a:extLst>
              <a:ext uri="{FF2B5EF4-FFF2-40B4-BE49-F238E27FC236}">
                <a16:creationId xmlns:a16="http://schemas.microsoft.com/office/drawing/2014/main" id="{B0AE3A43-C702-49C1-A9BC-0C125D4B298C}"/>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69" name="Line 66">
            <a:extLst>
              <a:ext uri="{FF2B5EF4-FFF2-40B4-BE49-F238E27FC236}">
                <a16:creationId xmlns:a16="http://schemas.microsoft.com/office/drawing/2014/main" id="{4F22EE4F-CCA6-4410-81FC-4A8C22A0085F}"/>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70" name="Line 68">
            <a:extLst>
              <a:ext uri="{FF2B5EF4-FFF2-40B4-BE49-F238E27FC236}">
                <a16:creationId xmlns:a16="http://schemas.microsoft.com/office/drawing/2014/main" id="{F1429BD4-573D-4AD9-A678-E6025BD58874}"/>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71" name="Text Box 7">
            <a:extLst>
              <a:ext uri="{FF2B5EF4-FFF2-40B4-BE49-F238E27FC236}">
                <a16:creationId xmlns:a16="http://schemas.microsoft.com/office/drawing/2014/main" id="{22E678EE-9989-48AB-86D9-3DD01659F35E}"/>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72" name="Line 58">
            <a:extLst>
              <a:ext uri="{FF2B5EF4-FFF2-40B4-BE49-F238E27FC236}">
                <a16:creationId xmlns:a16="http://schemas.microsoft.com/office/drawing/2014/main" id="{7142D7DB-A6A9-4647-9C3B-440C8380E6D7}"/>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73" name="Line 62">
            <a:extLst>
              <a:ext uri="{FF2B5EF4-FFF2-40B4-BE49-F238E27FC236}">
                <a16:creationId xmlns:a16="http://schemas.microsoft.com/office/drawing/2014/main" id="{A33E3587-1BC5-4B82-B032-B3FCA91458A0}"/>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74" name="Line 64">
            <a:extLst>
              <a:ext uri="{FF2B5EF4-FFF2-40B4-BE49-F238E27FC236}">
                <a16:creationId xmlns:a16="http://schemas.microsoft.com/office/drawing/2014/main" id="{7084FDCA-9BF9-42EA-BCC4-698D8D55F327}"/>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75" name="Line 66">
            <a:extLst>
              <a:ext uri="{FF2B5EF4-FFF2-40B4-BE49-F238E27FC236}">
                <a16:creationId xmlns:a16="http://schemas.microsoft.com/office/drawing/2014/main" id="{DE5C0C5A-8556-4179-9A61-BC2BF879E8B6}"/>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76" name="Line 68">
            <a:extLst>
              <a:ext uri="{FF2B5EF4-FFF2-40B4-BE49-F238E27FC236}">
                <a16:creationId xmlns:a16="http://schemas.microsoft.com/office/drawing/2014/main" id="{5E36DCEB-813B-4DF3-92C0-41C00A6BD4C9}"/>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77" name="Text Box 7">
            <a:extLst>
              <a:ext uri="{FF2B5EF4-FFF2-40B4-BE49-F238E27FC236}">
                <a16:creationId xmlns:a16="http://schemas.microsoft.com/office/drawing/2014/main" id="{6F8FFB06-ED68-4BBA-87FD-98AFD7B29BA8}"/>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78" name="Line 58">
            <a:extLst>
              <a:ext uri="{FF2B5EF4-FFF2-40B4-BE49-F238E27FC236}">
                <a16:creationId xmlns:a16="http://schemas.microsoft.com/office/drawing/2014/main" id="{E198FC94-CABB-4AE0-939D-B59C9ED60310}"/>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79" name="Line 62">
            <a:extLst>
              <a:ext uri="{FF2B5EF4-FFF2-40B4-BE49-F238E27FC236}">
                <a16:creationId xmlns:a16="http://schemas.microsoft.com/office/drawing/2014/main" id="{25F11481-293F-48BD-9D9A-E298D4B1C637}"/>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80" name="Line 64">
            <a:extLst>
              <a:ext uri="{FF2B5EF4-FFF2-40B4-BE49-F238E27FC236}">
                <a16:creationId xmlns:a16="http://schemas.microsoft.com/office/drawing/2014/main" id="{8C7C7D45-D3E0-46B2-962B-758C6B822CA3}"/>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81" name="Line 66">
            <a:extLst>
              <a:ext uri="{FF2B5EF4-FFF2-40B4-BE49-F238E27FC236}">
                <a16:creationId xmlns:a16="http://schemas.microsoft.com/office/drawing/2014/main" id="{6B60F980-F2E2-46B7-928F-1568BE132A59}"/>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82" name="Line 68">
            <a:extLst>
              <a:ext uri="{FF2B5EF4-FFF2-40B4-BE49-F238E27FC236}">
                <a16:creationId xmlns:a16="http://schemas.microsoft.com/office/drawing/2014/main" id="{40F61168-5E21-419A-8B1B-1835DFE2FBAF}"/>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83" name="Text Box 6">
            <a:extLst>
              <a:ext uri="{FF2B5EF4-FFF2-40B4-BE49-F238E27FC236}">
                <a16:creationId xmlns:a16="http://schemas.microsoft.com/office/drawing/2014/main" id="{BE0D984B-CE4A-4895-A94E-E63ED82D5979}"/>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184" name="Text Box 7">
            <a:extLst>
              <a:ext uri="{FF2B5EF4-FFF2-40B4-BE49-F238E27FC236}">
                <a16:creationId xmlns:a16="http://schemas.microsoft.com/office/drawing/2014/main" id="{F96CFF58-1329-4F6C-9DDE-F9BF7EBFC97C}"/>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85" name="Line 58">
            <a:extLst>
              <a:ext uri="{FF2B5EF4-FFF2-40B4-BE49-F238E27FC236}">
                <a16:creationId xmlns:a16="http://schemas.microsoft.com/office/drawing/2014/main" id="{DFE1FD01-F175-492A-B532-68813F632BEF}"/>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86" name="Line 62">
            <a:extLst>
              <a:ext uri="{FF2B5EF4-FFF2-40B4-BE49-F238E27FC236}">
                <a16:creationId xmlns:a16="http://schemas.microsoft.com/office/drawing/2014/main" id="{4658D1D3-F724-419A-9D9C-9571D9F89A01}"/>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87" name="Line 64">
            <a:extLst>
              <a:ext uri="{FF2B5EF4-FFF2-40B4-BE49-F238E27FC236}">
                <a16:creationId xmlns:a16="http://schemas.microsoft.com/office/drawing/2014/main" id="{EF40A4FC-271E-4F74-9FA9-5222B398EE17}"/>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88" name="Line 66">
            <a:extLst>
              <a:ext uri="{FF2B5EF4-FFF2-40B4-BE49-F238E27FC236}">
                <a16:creationId xmlns:a16="http://schemas.microsoft.com/office/drawing/2014/main" id="{F59047DD-74F8-443D-BF6E-7AD06BE22755}"/>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89" name="Line 68">
            <a:extLst>
              <a:ext uri="{FF2B5EF4-FFF2-40B4-BE49-F238E27FC236}">
                <a16:creationId xmlns:a16="http://schemas.microsoft.com/office/drawing/2014/main" id="{1E515002-86EC-4E79-856A-087376D48C02}"/>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90" name="Text Box 7">
            <a:extLst>
              <a:ext uri="{FF2B5EF4-FFF2-40B4-BE49-F238E27FC236}">
                <a16:creationId xmlns:a16="http://schemas.microsoft.com/office/drawing/2014/main" id="{1C36369E-6D0D-47B4-B5EB-C1D924B0E1FB}"/>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91" name="Line 58">
            <a:extLst>
              <a:ext uri="{FF2B5EF4-FFF2-40B4-BE49-F238E27FC236}">
                <a16:creationId xmlns:a16="http://schemas.microsoft.com/office/drawing/2014/main" id="{6ECDE820-752D-4B33-A5DB-E925B3BEB822}"/>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92" name="Line 62">
            <a:extLst>
              <a:ext uri="{FF2B5EF4-FFF2-40B4-BE49-F238E27FC236}">
                <a16:creationId xmlns:a16="http://schemas.microsoft.com/office/drawing/2014/main" id="{84D80FFB-89E5-4031-ABD6-D1096906BE30}"/>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93" name="Line 64">
            <a:extLst>
              <a:ext uri="{FF2B5EF4-FFF2-40B4-BE49-F238E27FC236}">
                <a16:creationId xmlns:a16="http://schemas.microsoft.com/office/drawing/2014/main" id="{B7E569D6-F12A-4865-ADEB-E8D5E4FB3686}"/>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194" name="Line 66">
            <a:extLst>
              <a:ext uri="{FF2B5EF4-FFF2-40B4-BE49-F238E27FC236}">
                <a16:creationId xmlns:a16="http://schemas.microsoft.com/office/drawing/2014/main" id="{35000539-CD8A-47F1-9957-EE97BE8A338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195" name="Line 68">
            <a:extLst>
              <a:ext uri="{FF2B5EF4-FFF2-40B4-BE49-F238E27FC236}">
                <a16:creationId xmlns:a16="http://schemas.microsoft.com/office/drawing/2014/main" id="{84CD9FD0-265A-4BB9-82D3-E1A2654B71CA}"/>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96" name="Text Box 7">
            <a:extLst>
              <a:ext uri="{FF2B5EF4-FFF2-40B4-BE49-F238E27FC236}">
                <a16:creationId xmlns:a16="http://schemas.microsoft.com/office/drawing/2014/main" id="{9BFF78F4-800A-4BD1-8F75-50122861CAB9}"/>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97" name="Line 58">
            <a:extLst>
              <a:ext uri="{FF2B5EF4-FFF2-40B4-BE49-F238E27FC236}">
                <a16:creationId xmlns:a16="http://schemas.microsoft.com/office/drawing/2014/main" id="{F7313226-36AB-4D4E-BB52-6B1A2EB0085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198" name="Line 62">
            <a:extLst>
              <a:ext uri="{FF2B5EF4-FFF2-40B4-BE49-F238E27FC236}">
                <a16:creationId xmlns:a16="http://schemas.microsoft.com/office/drawing/2014/main" id="{A93F334D-98A2-4A64-A069-4C4E369BB627}"/>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199" name="Line 64">
            <a:extLst>
              <a:ext uri="{FF2B5EF4-FFF2-40B4-BE49-F238E27FC236}">
                <a16:creationId xmlns:a16="http://schemas.microsoft.com/office/drawing/2014/main" id="{01E89227-0957-402B-BA96-2E7162AE7F6D}"/>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00" name="Line 66">
            <a:extLst>
              <a:ext uri="{FF2B5EF4-FFF2-40B4-BE49-F238E27FC236}">
                <a16:creationId xmlns:a16="http://schemas.microsoft.com/office/drawing/2014/main" id="{A1871688-A287-4BAB-8C2A-FCFB1DFDBA5E}"/>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01" name="Line 68">
            <a:extLst>
              <a:ext uri="{FF2B5EF4-FFF2-40B4-BE49-F238E27FC236}">
                <a16:creationId xmlns:a16="http://schemas.microsoft.com/office/drawing/2014/main" id="{D96E34BB-742B-41D6-83E3-FB7396E43B7C}"/>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02" name="Text Box 6">
            <a:extLst>
              <a:ext uri="{FF2B5EF4-FFF2-40B4-BE49-F238E27FC236}">
                <a16:creationId xmlns:a16="http://schemas.microsoft.com/office/drawing/2014/main" id="{39C92E25-02BB-407F-88D0-2E5BD82E5AD8}"/>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sp>
        <p:nvSpPr>
          <p:cNvPr id="203" name="Text Box 7">
            <a:extLst>
              <a:ext uri="{FF2B5EF4-FFF2-40B4-BE49-F238E27FC236}">
                <a16:creationId xmlns:a16="http://schemas.microsoft.com/office/drawing/2014/main" id="{35066F06-5159-4A70-9F46-E94623DB655D}"/>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04" name="Line 58">
            <a:extLst>
              <a:ext uri="{FF2B5EF4-FFF2-40B4-BE49-F238E27FC236}">
                <a16:creationId xmlns:a16="http://schemas.microsoft.com/office/drawing/2014/main" id="{BE14C1D0-8871-477C-B2BC-DC202EDC219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05" name="Line 62">
            <a:extLst>
              <a:ext uri="{FF2B5EF4-FFF2-40B4-BE49-F238E27FC236}">
                <a16:creationId xmlns:a16="http://schemas.microsoft.com/office/drawing/2014/main" id="{185D1C4E-FB9A-4F7C-AD16-7AE2B9FED23A}"/>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06" name="Line 64">
            <a:extLst>
              <a:ext uri="{FF2B5EF4-FFF2-40B4-BE49-F238E27FC236}">
                <a16:creationId xmlns:a16="http://schemas.microsoft.com/office/drawing/2014/main" id="{002DAB39-0B0F-4B05-BB69-5B41B135B901}"/>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07" name="Line 66">
            <a:extLst>
              <a:ext uri="{FF2B5EF4-FFF2-40B4-BE49-F238E27FC236}">
                <a16:creationId xmlns:a16="http://schemas.microsoft.com/office/drawing/2014/main" id="{1F6001F3-3D71-49D8-9C22-AD9E7E2DDCAC}"/>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08" name="Line 68">
            <a:extLst>
              <a:ext uri="{FF2B5EF4-FFF2-40B4-BE49-F238E27FC236}">
                <a16:creationId xmlns:a16="http://schemas.microsoft.com/office/drawing/2014/main" id="{4AB93BCD-8666-43D8-95C0-369694D6F122}"/>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09" name="Text Box 7">
            <a:extLst>
              <a:ext uri="{FF2B5EF4-FFF2-40B4-BE49-F238E27FC236}">
                <a16:creationId xmlns:a16="http://schemas.microsoft.com/office/drawing/2014/main" id="{E2CCC75B-0F1B-4593-B2F6-EEBF705F4E6E}"/>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0" name="Line 58">
            <a:extLst>
              <a:ext uri="{FF2B5EF4-FFF2-40B4-BE49-F238E27FC236}">
                <a16:creationId xmlns:a16="http://schemas.microsoft.com/office/drawing/2014/main" id="{374F0B62-15B1-4085-87CC-F8ECC7E1436A}"/>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11" name="Line 62">
            <a:extLst>
              <a:ext uri="{FF2B5EF4-FFF2-40B4-BE49-F238E27FC236}">
                <a16:creationId xmlns:a16="http://schemas.microsoft.com/office/drawing/2014/main" id="{7BC06A23-274A-4895-9D04-C0B278494694}"/>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12" name="Line 64">
            <a:extLst>
              <a:ext uri="{FF2B5EF4-FFF2-40B4-BE49-F238E27FC236}">
                <a16:creationId xmlns:a16="http://schemas.microsoft.com/office/drawing/2014/main" id="{C0B47C10-1516-4A5C-B60E-6C0035588448}"/>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13" name="Line 66">
            <a:extLst>
              <a:ext uri="{FF2B5EF4-FFF2-40B4-BE49-F238E27FC236}">
                <a16:creationId xmlns:a16="http://schemas.microsoft.com/office/drawing/2014/main" id="{E965BF38-1F04-45BC-8E51-894F0FB9BFF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14" name="Line 68">
            <a:extLst>
              <a:ext uri="{FF2B5EF4-FFF2-40B4-BE49-F238E27FC236}">
                <a16:creationId xmlns:a16="http://schemas.microsoft.com/office/drawing/2014/main" id="{21129703-770B-4258-9283-886B36B7366E}"/>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15" name="Text Box 7">
            <a:extLst>
              <a:ext uri="{FF2B5EF4-FFF2-40B4-BE49-F238E27FC236}">
                <a16:creationId xmlns:a16="http://schemas.microsoft.com/office/drawing/2014/main" id="{2B4C0C48-9969-4509-BE8C-31EA93391BC6}"/>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6" name="Line 58">
            <a:extLst>
              <a:ext uri="{FF2B5EF4-FFF2-40B4-BE49-F238E27FC236}">
                <a16:creationId xmlns:a16="http://schemas.microsoft.com/office/drawing/2014/main" id="{73886229-1E6A-4A7A-8EBE-743998F1D2BD}"/>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17" name="Line 62">
            <a:extLst>
              <a:ext uri="{FF2B5EF4-FFF2-40B4-BE49-F238E27FC236}">
                <a16:creationId xmlns:a16="http://schemas.microsoft.com/office/drawing/2014/main" id="{23D60778-5570-4D9B-9E5B-3802BE8E74F6}"/>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18" name="Line 64">
            <a:extLst>
              <a:ext uri="{FF2B5EF4-FFF2-40B4-BE49-F238E27FC236}">
                <a16:creationId xmlns:a16="http://schemas.microsoft.com/office/drawing/2014/main" id="{920296F3-6011-4F0D-9BEF-27E56D33744A}"/>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19" name="Line 66">
            <a:extLst>
              <a:ext uri="{FF2B5EF4-FFF2-40B4-BE49-F238E27FC236}">
                <a16:creationId xmlns:a16="http://schemas.microsoft.com/office/drawing/2014/main" id="{FC4555FF-DB4F-4080-B43B-C3E03447B938}"/>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20" name="Line 68">
            <a:extLst>
              <a:ext uri="{FF2B5EF4-FFF2-40B4-BE49-F238E27FC236}">
                <a16:creationId xmlns:a16="http://schemas.microsoft.com/office/drawing/2014/main" id="{DD907ECE-7C83-41C7-9584-ACC5BD32EAD0}"/>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2" name="Text Box 7">
            <a:extLst>
              <a:ext uri="{FF2B5EF4-FFF2-40B4-BE49-F238E27FC236}">
                <a16:creationId xmlns:a16="http://schemas.microsoft.com/office/drawing/2014/main" id="{FB16475C-E672-46FA-AB65-098D2B56104B}"/>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23" name="Line 58">
            <a:extLst>
              <a:ext uri="{FF2B5EF4-FFF2-40B4-BE49-F238E27FC236}">
                <a16:creationId xmlns:a16="http://schemas.microsoft.com/office/drawing/2014/main" id="{46090C83-D866-4AE2-8C8D-8723E20C77B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24" name="Line 62">
            <a:extLst>
              <a:ext uri="{FF2B5EF4-FFF2-40B4-BE49-F238E27FC236}">
                <a16:creationId xmlns:a16="http://schemas.microsoft.com/office/drawing/2014/main" id="{C511BFAD-BA40-4781-B62C-A8BCCED9531F}"/>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25" name="Line 64">
            <a:extLst>
              <a:ext uri="{FF2B5EF4-FFF2-40B4-BE49-F238E27FC236}">
                <a16:creationId xmlns:a16="http://schemas.microsoft.com/office/drawing/2014/main" id="{17444445-626B-4255-9CBC-6CA940686962}"/>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26" name="Line 66">
            <a:extLst>
              <a:ext uri="{FF2B5EF4-FFF2-40B4-BE49-F238E27FC236}">
                <a16:creationId xmlns:a16="http://schemas.microsoft.com/office/drawing/2014/main" id="{0CD84644-F872-4E6C-8D1C-6455AAD8929A}"/>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27" name="Line 68">
            <a:extLst>
              <a:ext uri="{FF2B5EF4-FFF2-40B4-BE49-F238E27FC236}">
                <a16:creationId xmlns:a16="http://schemas.microsoft.com/office/drawing/2014/main" id="{46EC5854-E724-4F98-9E55-8572AB0AA6B4}"/>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8" name="Text Box 7">
            <a:extLst>
              <a:ext uri="{FF2B5EF4-FFF2-40B4-BE49-F238E27FC236}">
                <a16:creationId xmlns:a16="http://schemas.microsoft.com/office/drawing/2014/main" id="{7025D04E-0C09-45FA-B67A-6868E8D54C05}"/>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29" name="Line 58">
            <a:extLst>
              <a:ext uri="{FF2B5EF4-FFF2-40B4-BE49-F238E27FC236}">
                <a16:creationId xmlns:a16="http://schemas.microsoft.com/office/drawing/2014/main" id="{4C056A85-F743-4E3D-8F26-22F2C296CC9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30" name="Line 62">
            <a:extLst>
              <a:ext uri="{FF2B5EF4-FFF2-40B4-BE49-F238E27FC236}">
                <a16:creationId xmlns:a16="http://schemas.microsoft.com/office/drawing/2014/main" id="{6A726672-7EE5-49D5-A973-DE489AADD215}"/>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31" name="Line 64">
            <a:extLst>
              <a:ext uri="{FF2B5EF4-FFF2-40B4-BE49-F238E27FC236}">
                <a16:creationId xmlns:a16="http://schemas.microsoft.com/office/drawing/2014/main" id="{EFEBEF6C-8C44-4D74-AC10-05A3A342CF5D}"/>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32" name="Line 66">
            <a:extLst>
              <a:ext uri="{FF2B5EF4-FFF2-40B4-BE49-F238E27FC236}">
                <a16:creationId xmlns:a16="http://schemas.microsoft.com/office/drawing/2014/main" id="{D7C50B8F-DED6-4377-AA1E-508E9684B3F7}"/>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33" name="Line 68">
            <a:extLst>
              <a:ext uri="{FF2B5EF4-FFF2-40B4-BE49-F238E27FC236}">
                <a16:creationId xmlns:a16="http://schemas.microsoft.com/office/drawing/2014/main" id="{2E8A7043-D386-4A7E-8866-28AA4F71C3DA}"/>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34" name="Text Box 7">
            <a:extLst>
              <a:ext uri="{FF2B5EF4-FFF2-40B4-BE49-F238E27FC236}">
                <a16:creationId xmlns:a16="http://schemas.microsoft.com/office/drawing/2014/main" id="{97183825-00FD-479E-8BD3-04D7D3D91BB1}"/>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35" name="Line 58">
            <a:extLst>
              <a:ext uri="{FF2B5EF4-FFF2-40B4-BE49-F238E27FC236}">
                <a16:creationId xmlns:a16="http://schemas.microsoft.com/office/drawing/2014/main" id="{2023F741-2E29-4916-9081-9B6E7543B368}"/>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36" name="Line 62">
            <a:extLst>
              <a:ext uri="{FF2B5EF4-FFF2-40B4-BE49-F238E27FC236}">
                <a16:creationId xmlns:a16="http://schemas.microsoft.com/office/drawing/2014/main" id="{8D2A9681-2F52-4367-82E1-436ECDC59071}"/>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37" name="Line 64">
            <a:extLst>
              <a:ext uri="{FF2B5EF4-FFF2-40B4-BE49-F238E27FC236}">
                <a16:creationId xmlns:a16="http://schemas.microsoft.com/office/drawing/2014/main" id="{D61BCBAA-399E-484B-9315-01E79FB0C181}"/>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38" name="Line 66">
            <a:extLst>
              <a:ext uri="{FF2B5EF4-FFF2-40B4-BE49-F238E27FC236}">
                <a16:creationId xmlns:a16="http://schemas.microsoft.com/office/drawing/2014/main" id="{8D06EA9F-6233-4CBB-B2C0-FA2C80005A71}"/>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39" name="Line 68">
            <a:extLst>
              <a:ext uri="{FF2B5EF4-FFF2-40B4-BE49-F238E27FC236}">
                <a16:creationId xmlns:a16="http://schemas.microsoft.com/office/drawing/2014/main" id="{3CE9AB8B-049E-486E-82E8-E0D1BC3A0BB5}"/>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40" name="Text Box 7">
            <a:extLst>
              <a:ext uri="{FF2B5EF4-FFF2-40B4-BE49-F238E27FC236}">
                <a16:creationId xmlns:a16="http://schemas.microsoft.com/office/drawing/2014/main" id="{EEBA0422-0547-4D49-9E88-9ADF840C16C3}"/>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41" name="Line 58">
            <a:extLst>
              <a:ext uri="{FF2B5EF4-FFF2-40B4-BE49-F238E27FC236}">
                <a16:creationId xmlns:a16="http://schemas.microsoft.com/office/drawing/2014/main" id="{10B37E70-F075-4BAF-992E-A89A19F82974}"/>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42" name="Line 62">
            <a:extLst>
              <a:ext uri="{FF2B5EF4-FFF2-40B4-BE49-F238E27FC236}">
                <a16:creationId xmlns:a16="http://schemas.microsoft.com/office/drawing/2014/main" id="{7A47BD02-38AB-4234-86C8-DF38FBAEEEE9}"/>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43" name="Line 64">
            <a:extLst>
              <a:ext uri="{FF2B5EF4-FFF2-40B4-BE49-F238E27FC236}">
                <a16:creationId xmlns:a16="http://schemas.microsoft.com/office/drawing/2014/main" id="{CD9EDF75-AB29-4F76-BD54-F45A542B0575}"/>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44" name="Line 66">
            <a:extLst>
              <a:ext uri="{FF2B5EF4-FFF2-40B4-BE49-F238E27FC236}">
                <a16:creationId xmlns:a16="http://schemas.microsoft.com/office/drawing/2014/main" id="{3A9A34AE-D2B2-47E0-AF40-FDAEA4D9A994}"/>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45" name="Line 68">
            <a:extLst>
              <a:ext uri="{FF2B5EF4-FFF2-40B4-BE49-F238E27FC236}">
                <a16:creationId xmlns:a16="http://schemas.microsoft.com/office/drawing/2014/main" id="{FD1DE230-6E0A-4B92-9CAC-A549929E9745}"/>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46" name="Text Box 7">
            <a:extLst>
              <a:ext uri="{FF2B5EF4-FFF2-40B4-BE49-F238E27FC236}">
                <a16:creationId xmlns:a16="http://schemas.microsoft.com/office/drawing/2014/main" id="{DCD1E771-CDA1-4E5F-BC66-6741D711E9F2}"/>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47" name="Line 58">
            <a:extLst>
              <a:ext uri="{FF2B5EF4-FFF2-40B4-BE49-F238E27FC236}">
                <a16:creationId xmlns:a16="http://schemas.microsoft.com/office/drawing/2014/main" id="{C35CA606-6469-47DF-BA0E-A9F439419584}"/>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48" name="Line 62">
            <a:extLst>
              <a:ext uri="{FF2B5EF4-FFF2-40B4-BE49-F238E27FC236}">
                <a16:creationId xmlns:a16="http://schemas.microsoft.com/office/drawing/2014/main" id="{E43A0034-F816-4911-A6A7-4E3B1E4A1CCF}"/>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49" name="Line 64">
            <a:extLst>
              <a:ext uri="{FF2B5EF4-FFF2-40B4-BE49-F238E27FC236}">
                <a16:creationId xmlns:a16="http://schemas.microsoft.com/office/drawing/2014/main" id="{1DDBDF90-F0DD-4AFC-9D62-FDEC83255C39}"/>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50" name="Line 66">
            <a:extLst>
              <a:ext uri="{FF2B5EF4-FFF2-40B4-BE49-F238E27FC236}">
                <a16:creationId xmlns:a16="http://schemas.microsoft.com/office/drawing/2014/main" id="{EA2DDB95-C03D-4975-A9DA-10F5719847A0}"/>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51" name="Line 68">
            <a:extLst>
              <a:ext uri="{FF2B5EF4-FFF2-40B4-BE49-F238E27FC236}">
                <a16:creationId xmlns:a16="http://schemas.microsoft.com/office/drawing/2014/main" id="{E987A900-DE9F-4F76-A54B-1A59661A22F1}"/>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53" name="Text Box 7">
            <a:extLst>
              <a:ext uri="{FF2B5EF4-FFF2-40B4-BE49-F238E27FC236}">
                <a16:creationId xmlns:a16="http://schemas.microsoft.com/office/drawing/2014/main" id="{0EAFB1BC-9257-478B-B5E0-77BAEE73CBFA}"/>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54" name="Line 58">
            <a:extLst>
              <a:ext uri="{FF2B5EF4-FFF2-40B4-BE49-F238E27FC236}">
                <a16:creationId xmlns:a16="http://schemas.microsoft.com/office/drawing/2014/main" id="{A806C176-0E5D-4D7E-8387-064F5D8B8309}"/>
              </a:ext>
            </a:extLst>
          </p:cNvPr>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255" name="Line 62">
            <a:extLst>
              <a:ext uri="{FF2B5EF4-FFF2-40B4-BE49-F238E27FC236}">
                <a16:creationId xmlns:a16="http://schemas.microsoft.com/office/drawing/2014/main" id="{631C5134-3AA5-46F4-87BE-3DA4DEA352CC}"/>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256" name="Line 64">
            <a:extLst>
              <a:ext uri="{FF2B5EF4-FFF2-40B4-BE49-F238E27FC236}">
                <a16:creationId xmlns:a16="http://schemas.microsoft.com/office/drawing/2014/main" id="{5D166E4F-9E6D-4D48-8826-8A98D9AD24BF}"/>
              </a:ext>
            </a:extLst>
          </p:cNvPr>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57" name="Line 66">
            <a:extLst>
              <a:ext uri="{FF2B5EF4-FFF2-40B4-BE49-F238E27FC236}">
                <a16:creationId xmlns:a16="http://schemas.microsoft.com/office/drawing/2014/main" id="{086A3017-8FF7-4097-A0E0-CA29A094E70A}"/>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258" name="Line 68">
            <a:extLst>
              <a:ext uri="{FF2B5EF4-FFF2-40B4-BE49-F238E27FC236}">
                <a16:creationId xmlns:a16="http://schemas.microsoft.com/office/drawing/2014/main" id="{7422A566-4527-4F2F-8F9B-823C50D69323}"/>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64" name="Text Box 7">
            <a:extLst>
              <a:ext uri="{FF2B5EF4-FFF2-40B4-BE49-F238E27FC236}">
                <a16:creationId xmlns:a16="http://schemas.microsoft.com/office/drawing/2014/main" id="{642AE506-5F67-41F0-8331-145094B89FAE}"/>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65" name="Line 58">
            <a:extLst>
              <a:ext uri="{FF2B5EF4-FFF2-40B4-BE49-F238E27FC236}">
                <a16:creationId xmlns:a16="http://schemas.microsoft.com/office/drawing/2014/main" id="{D090129A-9106-4361-884B-119B8651FDCD}"/>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66" name="Line 62">
            <a:extLst>
              <a:ext uri="{FF2B5EF4-FFF2-40B4-BE49-F238E27FC236}">
                <a16:creationId xmlns:a16="http://schemas.microsoft.com/office/drawing/2014/main" id="{BB017C68-91C6-464C-94DC-D90A02AC5A80}"/>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67" name="Line 64">
            <a:extLst>
              <a:ext uri="{FF2B5EF4-FFF2-40B4-BE49-F238E27FC236}">
                <a16:creationId xmlns:a16="http://schemas.microsoft.com/office/drawing/2014/main" id="{8F04AFF4-DCEE-4A51-8938-514E3C9BBFBC}"/>
              </a:ext>
            </a:extLst>
          </p:cNvPr>
          <p:cNvSpPr>
            <a:spLocks noChangeShapeType="1"/>
          </p:cNvSpPr>
          <p:nvPr/>
        </p:nvSpPr>
        <p:spPr bwMode="auto">
          <a:xfrm>
            <a:off x="3311235" y="1616401"/>
            <a:ext cx="1558925" cy="0"/>
          </a:xfrm>
          <a:prstGeom prst="line">
            <a:avLst/>
          </a:prstGeom>
          <a:noFill/>
          <a:ln w="9525">
            <a:noFill/>
            <a:round/>
            <a:headEnd/>
            <a:tailEnd/>
          </a:ln>
        </p:spPr>
        <p:txBody>
          <a:bodyPr wrap="none"/>
          <a:lstStyle/>
          <a:p>
            <a:endParaRPr lang="en-US"/>
          </a:p>
        </p:txBody>
      </p:sp>
      <p:sp>
        <p:nvSpPr>
          <p:cNvPr id="268" name="Line 66">
            <a:extLst>
              <a:ext uri="{FF2B5EF4-FFF2-40B4-BE49-F238E27FC236}">
                <a16:creationId xmlns:a16="http://schemas.microsoft.com/office/drawing/2014/main" id="{EB198B28-C5B0-4AC6-8452-50F99A71E328}"/>
              </a:ext>
            </a:extLst>
          </p:cNvPr>
          <p:cNvSpPr>
            <a:spLocks noChangeShapeType="1"/>
          </p:cNvSpPr>
          <p:nvPr/>
        </p:nvSpPr>
        <p:spPr bwMode="auto">
          <a:xfrm>
            <a:off x="4870160" y="1616401"/>
            <a:ext cx="1557337" cy="0"/>
          </a:xfrm>
          <a:prstGeom prst="line">
            <a:avLst/>
          </a:prstGeom>
          <a:noFill/>
          <a:ln w="9525">
            <a:noFill/>
            <a:round/>
            <a:headEnd/>
            <a:tailEnd/>
          </a:ln>
        </p:spPr>
        <p:txBody>
          <a:bodyPr wrap="none"/>
          <a:lstStyle/>
          <a:p>
            <a:endParaRPr lang="en-US"/>
          </a:p>
        </p:txBody>
      </p:sp>
      <p:sp>
        <p:nvSpPr>
          <p:cNvPr id="269" name="Line 68">
            <a:extLst>
              <a:ext uri="{FF2B5EF4-FFF2-40B4-BE49-F238E27FC236}">
                <a16:creationId xmlns:a16="http://schemas.microsoft.com/office/drawing/2014/main" id="{1B82354D-C0BF-4D4C-AB8D-9577C98F2B9D}"/>
              </a:ext>
            </a:extLst>
          </p:cNvPr>
          <p:cNvSpPr>
            <a:spLocks noChangeShapeType="1"/>
          </p:cNvSpPr>
          <p:nvPr/>
        </p:nvSpPr>
        <p:spPr bwMode="auto">
          <a:xfrm>
            <a:off x="6427497" y="1616401"/>
            <a:ext cx="1609725" cy="0"/>
          </a:xfrm>
          <a:prstGeom prst="line">
            <a:avLst/>
          </a:prstGeom>
          <a:noFill/>
          <a:ln w="9525">
            <a:noFill/>
            <a:round/>
            <a:headEnd/>
            <a:tailEnd/>
          </a:ln>
        </p:spPr>
        <p:txBody>
          <a:bodyPr wrap="none"/>
          <a:lstStyle/>
          <a:p>
            <a:endParaRPr lang="en-US"/>
          </a:p>
        </p:txBody>
      </p:sp>
      <p:sp>
        <p:nvSpPr>
          <p:cNvPr id="270" name="Text Box 7">
            <a:extLst>
              <a:ext uri="{FF2B5EF4-FFF2-40B4-BE49-F238E27FC236}">
                <a16:creationId xmlns:a16="http://schemas.microsoft.com/office/drawing/2014/main" id="{09DFB397-E6D1-47DD-85D1-F17B96DD0458}"/>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71" name="Line 58">
            <a:extLst>
              <a:ext uri="{FF2B5EF4-FFF2-40B4-BE49-F238E27FC236}">
                <a16:creationId xmlns:a16="http://schemas.microsoft.com/office/drawing/2014/main" id="{6E6B2B6C-0E86-41A9-83D7-5238CE919B06}"/>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72" name="Line 62">
            <a:extLst>
              <a:ext uri="{FF2B5EF4-FFF2-40B4-BE49-F238E27FC236}">
                <a16:creationId xmlns:a16="http://schemas.microsoft.com/office/drawing/2014/main" id="{2D207125-48F1-4DFF-A8A8-8CDDF442F995}"/>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74" name="Line 66">
            <a:extLst>
              <a:ext uri="{FF2B5EF4-FFF2-40B4-BE49-F238E27FC236}">
                <a16:creationId xmlns:a16="http://schemas.microsoft.com/office/drawing/2014/main" id="{269E2ADF-D5A6-49C1-8183-2B3B6A032033}"/>
              </a:ext>
            </a:extLst>
          </p:cNvPr>
          <p:cNvSpPr>
            <a:spLocks noChangeShapeType="1"/>
          </p:cNvSpPr>
          <p:nvPr/>
        </p:nvSpPr>
        <p:spPr bwMode="auto">
          <a:xfrm>
            <a:off x="4870160" y="1616401"/>
            <a:ext cx="1557337" cy="0"/>
          </a:xfrm>
          <a:prstGeom prst="line">
            <a:avLst/>
          </a:prstGeom>
          <a:noFill/>
          <a:ln w="9525">
            <a:noFill/>
            <a:round/>
            <a:headEnd/>
            <a:tailEnd/>
          </a:ln>
        </p:spPr>
        <p:txBody>
          <a:bodyPr wrap="none"/>
          <a:lstStyle/>
          <a:p>
            <a:endParaRPr lang="en-US"/>
          </a:p>
        </p:txBody>
      </p:sp>
      <p:sp>
        <p:nvSpPr>
          <p:cNvPr id="275" name="Line 68">
            <a:extLst>
              <a:ext uri="{FF2B5EF4-FFF2-40B4-BE49-F238E27FC236}">
                <a16:creationId xmlns:a16="http://schemas.microsoft.com/office/drawing/2014/main" id="{D9954670-05BA-4197-AF03-7C1B77FD5E36}"/>
              </a:ext>
            </a:extLst>
          </p:cNvPr>
          <p:cNvSpPr>
            <a:spLocks noChangeShapeType="1"/>
          </p:cNvSpPr>
          <p:nvPr/>
        </p:nvSpPr>
        <p:spPr bwMode="auto">
          <a:xfrm>
            <a:off x="6427497" y="1616401"/>
            <a:ext cx="1609725" cy="0"/>
          </a:xfrm>
          <a:prstGeom prst="line">
            <a:avLst/>
          </a:prstGeom>
          <a:noFill/>
          <a:ln w="9525">
            <a:noFill/>
            <a:round/>
            <a:headEnd/>
            <a:tailEnd/>
          </a:ln>
        </p:spPr>
        <p:txBody>
          <a:bodyPr wrap="none"/>
          <a:lstStyle/>
          <a:p>
            <a:endParaRPr lang="en-US"/>
          </a:p>
        </p:txBody>
      </p:sp>
      <p:sp>
        <p:nvSpPr>
          <p:cNvPr id="276" name="Text Box 7">
            <a:extLst>
              <a:ext uri="{FF2B5EF4-FFF2-40B4-BE49-F238E27FC236}">
                <a16:creationId xmlns:a16="http://schemas.microsoft.com/office/drawing/2014/main" id="{7A1F8B8B-ED51-40DD-B37B-171179697A3F}"/>
              </a:ext>
            </a:extLst>
          </p:cNvPr>
          <p:cNvSpPr txBox="1">
            <a:spLocks noChangeArrowheads="1"/>
          </p:cNvSpPr>
          <p:nvPr/>
        </p:nvSpPr>
        <p:spPr bwMode="auto">
          <a:xfrm>
            <a:off x="1239546" y="5458450"/>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77" name="Line 58">
            <a:extLst>
              <a:ext uri="{FF2B5EF4-FFF2-40B4-BE49-F238E27FC236}">
                <a16:creationId xmlns:a16="http://schemas.microsoft.com/office/drawing/2014/main" id="{39BC323B-421F-4EF3-9E0C-DD30890454F3}"/>
              </a:ext>
            </a:extLst>
          </p:cNvPr>
          <p:cNvSpPr>
            <a:spLocks noChangeShapeType="1"/>
          </p:cNvSpPr>
          <p:nvPr/>
        </p:nvSpPr>
        <p:spPr bwMode="auto">
          <a:xfrm>
            <a:off x="264821" y="1616401"/>
            <a:ext cx="1487488" cy="0"/>
          </a:xfrm>
          <a:prstGeom prst="line">
            <a:avLst/>
          </a:prstGeom>
          <a:noFill/>
          <a:ln w="9525">
            <a:noFill/>
            <a:round/>
            <a:headEnd/>
            <a:tailEnd/>
          </a:ln>
        </p:spPr>
        <p:txBody>
          <a:bodyPr wrap="none"/>
          <a:lstStyle/>
          <a:p>
            <a:endParaRPr lang="en-US"/>
          </a:p>
        </p:txBody>
      </p:sp>
      <p:sp>
        <p:nvSpPr>
          <p:cNvPr id="278" name="Line 62">
            <a:extLst>
              <a:ext uri="{FF2B5EF4-FFF2-40B4-BE49-F238E27FC236}">
                <a16:creationId xmlns:a16="http://schemas.microsoft.com/office/drawing/2014/main" id="{099F2FEC-09B4-4467-B27C-256F154E5D0C}"/>
              </a:ext>
            </a:extLst>
          </p:cNvPr>
          <p:cNvSpPr>
            <a:spLocks noChangeShapeType="1"/>
          </p:cNvSpPr>
          <p:nvPr/>
        </p:nvSpPr>
        <p:spPr bwMode="auto">
          <a:xfrm>
            <a:off x="1752310" y="1616401"/>
            <a:ext cx="1558925" cy="0"/>
          </a:xfrm>
          <a:prstGeom prst="line">
            <a:avLst/>
          </a:prstGeom>
          <a:noFill/>
          <a:ln w="9525">
            <a:noFill/>
            <a:round/>
            <a:headEnd/>
            <a:tailEnd/>
          </a:ln>
        </p:spPr>
        <p:txBody>
          <a:bodyPr wrap="none"/>
          <a:lstStyle/>
          <a:p>
            <a:endParaRPr lang="en-US"/>
          </a:p>
        </p:txBody>
      </p:sp>
      <p:sp>
        <p:nvSpPr>
          <p:cNvPr id="281" name="Line 68">
            <a:extLst>
              <a:ext uri="{FF2B5EF4-FFF2-40B4-BE49-F238E27FC236}">
                <a16:creationId xmlns:a16="http://schemas.microsoft.com/office/drawing/2014/main" id="{6616FC81-9A28-4030-9B07-2B114BCFB9B9}"/>
              </a:ext>
            </a:extLst>
          </p:cNvPr>
          <p:cNvSpPr>
            <a:spLocks noChangeShapeType="1"/>
          </p:cNvSpPr>
          <p:nvPr/>
        </p:nvSpPr>
        <p:spPr bwMode="auto">
          <a:xfrm>
            <a:off x="6312590" y="1562432"/>
            <a:ext cx="1609725" cy="0"/>
          </a:xfrm>
          <a:prstGeom prst="line">
            <a:avLst/>
          </a:prstGeom>
          <a:noFill/>
          <a:ln w="9525">
            <a:noFill/>
            <a:round/>
            <a:headEnd/>
            <a:tailEnd/>
          </a:ln>
        </p:spPr>
        <p:txBody>
          <a:bodyPr wrap="none"/>
          <a:lstStyle/>
          <a:p>
            <a:endParaRPr lang="en-US"/>
          </a:p>
        </p:txBody>
      </p:sp>
      <p:sp>
        <p:nvSpPr>
          <p:cNvPr id="273" name="Line 64">
            <a:extLst>
              <a:ext uri="{FF2B5EF4-FFF2-40B4-BE49-F238E27FC236}">
                <a16:creationId xmlns:a16="http://schemas.microsoft.com/office/drawing/2014/main" id="{2F6C9BD5-F3B3-4BDA-8D27-C89F8847A432}"/>
              </a:ext>
            </a:extLst>
          </p:cNvPr>
          <p:cNvSpPr>
            <a:spLocks noChangeShapeType="1"/>
          </p:cNvSpPr>
          <p:nvPr/>
        </p:nvSpPr>
        <p:spPr bwMode="auto">
          <a:xfrm>
            <a:off x="3311234" y="1601343"/>
            <a:ext cx="1558925" cy="0"/>
          </a:xfrm>
          <a:prstGeom prst="line">
            <a:avLst/>
          </a:prstGeom>
          <a:noFill/>
          <a:ln w="9525">
            <a:noFill/>
            <a:round/>
            <a:headEnd/>
            <a:tailEnd/>
          </a:ln>
        </p:spPr>
        <p:txBody>
          <a:bodyPr wrap="none"/>
          <a:lstStyle/>
          <a:p>
            <a:endParaRPr lang="en-US"/>
          </a:p>
        </p:txBody>
      </p:sp>
      <p:sp>
        <p:nvSpPr>
          <p:cNvPr id="280" name="Line 66">
            <a:extLst>
              <a:ext uri="{FF2B5EF4-FFF2-40B4-BE49-F238E27FC236}">
                <a16:creationId xmlns:a16="http://schemas.microsoft.com/office/drawing/2014/main" id="{0D7DF340-BFD2-42B5-A838-D985D0EEAFEA}"/>
              </a:ext>
            </a:extLst>
          </p:cNvPr>
          <p:cNvSpPr>
            <a:spLocks noChangeShapeType="1"/>
          </p:cNvSpPr>
          <p:nvPr/>
        </p:nvSpPr>
        <p:spPr bwMode="auto">
          <a:xfrm>
            <a:off x="4887129" y="1735415"/>
            <a:ext cx="1557337" cy="0"/>
          </a:xfrm>
          <a:prstGeom prst="line">
            <a:avLst/>
          </a:prstGeom>
          <a:noFill/>
          <a:ln w="9525">
            <a:noFill/>
            <a:round/>
            <a:headEnd/>
            <a:tailEnd/>
          </a:ln>
        </p:spPr>
        <p:txBody>
          <a:bodyPr wrap="none"/>
          <a:lstStyle/>
          <a:p>
            <a:endParaRPr lang="en-US"/>
          </a:p>
        </p:txBody>
      </p:sp>
      <p:graphicFrame>
        <p:nvGraphicFramePr>
          <p:cNvPr id="261" name="Object 1">
            <a:extLst>
              <a:ext uri="{FF2B5EF4-FFF2-40B4-BE49-F238E27FC236}">
                <a16:creationId xmlns:a16="http://schemas.microsoft.com/office/drawing/2014/main" id="{F9E20AB5-E2BE-4DB7-96F1-C4CF2D1A0506}"/>
              </a:ext>
            </a:extLst>
          </p:cNvPr>
          <p:cNvGraphicFramePr>
            <a:graphicFrameLocks noChangeAspect="1"/>
          </p:cNvGraphicFramePr>
          <p:nvPr>
            <p:extLst>
              <p:ext uri="{D42A27DB-BD31-4B8C-83A1-F6EECF244321}">
                <p14:modId xmlns:p14="http://schemas.microsoft.com/office/powerpoint/2010/main" val="3327829773"/>
              </p:ext>
            </p:extLst>
          </p:nvPr>
        </p:nvGraphicFramePr>
        <p:xfrm>
          <a:off x="131972" y="1631459"/>
          <a:ext cx="7489508" cy="456961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 Box 7">
            <a:extLst>
              <a:ext uri="{FF2B5EF4-FFF2-40B4-BE49-F238E27FC236}">
                <a16:creationId xmlns:a16="http://schemas.microsoft.com/office/drawing/2014/main" id="{3FE697E4-CB4D-496C-90A9-E7CA56DCE28D}"/>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0" name="Line 58">
            <a:extLst>
              <a:ext uri="{FF2B5EF4-FFF2-40B4-BE49-F238E27FC236}">
                <a16:creationId xmlns:a16="http://schemas.microsoft.com/office/drawing/2014/main" id="{3C679E63-52E3-488E-B1D7-79AB6BE1083E}"/>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61" name="Line 62">
            <a:extLst>
              <a:ext uri="{FF2B5EF4-FFF2-40B4-BE49-F238E27FC236}">
                <a16:creationId xmlns:a16="http://schemas.microsoft.com/office/drawing/2014/main" id="{E0854E4D-CC87-4773-97BB-16883A24B61C}"/>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62" name="Line 64">
            <a:extLst>
              <a:ext uri="{FF2B5EF4-FFF2-40B4-BE49-F238E27FC236}">
                <a16:creationId xmlns:a16="http://schemas.microsoft.com/office/drawing/2014/main" id="{572223E5-6A1C-4A30-A177-62799563DEEE}"/>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63" name="Line 66">
            <a:extLst>
              <a:ext uri="{FF2B5EF4-FFF2-40B4-BE49-F238E27FC236}">
                <a16:creationId xmlns:a16="http://schemas.microsoft.com/office/drawing/2014/main" id="{D3119B68-3235-4973-9E95-2B2A143943FC}"/>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64" name="Line 68">
            <a:extLst>
              <a:ext uri="{FF2B5EF4-FFF2-40B4-BE49-F238E27FC236}">
                <a16:creationId xmlns:a16="http://schemas.microsoft.com/office/drawing/2014/main" id="{7D5659EF-E465-4F34-B8CA-19E6037CB571}"/>
              </a:ext>
            </a:extLst>
          </p:cNvPr>
          <p:cNvSpPr>
            <a:spLocks noChangeShapeType="1"/>
          </p:cNvSpPr>
          <p:nvPr/>
        </p:nvSpPr>
        <p:spPr bwMode="auto">
          <a:xfrm>
            <a:off x="6330950" y="1614487"/>
            <a:ext cx="1609725" cy="0"/>
          </a:xfrm>
          <a:prstGeom prst="line">
            <a:avLst/>
          </a:prstGeom>
          <a:noFill/>
          <a:ln w="9525">
            <a:noFill/>
            <a:round/>
            <a:headEnd/>
            <a:tailEnd/>
          </a:ln>
        </p:spPr>
        <p:txBody>
          <a:bodyPr wrap="none"/>
          <a:lstStyle/>
          <a:p>
            <a:endParaRPr lang="en-US"/>
          </a:p>
        </p:txBody>
      </p:sp>
      <p:sp>
        <p:nvSpPr>
          <p:cNvPr id="65" name="Rectangle 6">
            <a:extLst>
              <a:ext uri="{FF2B5EF4-FFF2-40B4-BE49-F238E27FC236}">
                <a16:creationId xmlns:a16="http://schemas.microsoft.com/office/drawing/2014/main" id="{5FE36E8D-A9A7-4887-ACB8-1EE23B0E85D8}"/>
              </a:ext>
            </a:extLst>
          </p:cNvPr>
          <p:cNvSpPr txBox="1">
            <a:spLocks noGrp="1" noChangeArrowheads="1"/>
          </p:cNvSpPr>
          <p:nvPr/>
        </p:nvSpPr>
        <p:spPr bwMode="auto">
          <a:xfrm>
            <a:off x="6569075" y="6411912"/>
            <a:ext cx="2133600" cy="476250"/>
          </a:xfrm>
          <a:prstGeom prst="rect">
            <a:avLst/>
          </a:prstGeom>
          <a:noFill/>
          <a:ln w="9525">
            <a:noFill/>
            <a:miter lim="800000"/>
            <a:headEnd/>
            <a:tailEnd/>
          </a:ln>
        </p:spPr>
        <p:txBody>
          <a:bodyPr/>
          <a:lstStyle/>
          <a:p>
            <a:pPr algn="r"/>
            <a:r>
              <a:rPr lang="en-GB" altLang="ja-JP" sz="1400" dirty="0">
                <a:ea typeface="ＭＳ Ｐゴシック" charset="-128"/>
              </a:rPr>
              <a:t>14</a:t>
            </a:r>
          </a:p>
          <a:p>
            <a:pPr algn="r"/>
            <a:endParaRPr lang="en-GB" altLang="ja-JP" sz="1400" dirty="0">
              <a:ea typeface="ＭＳ Ｐゴシック" charset="-128"/>
            </a:endParaRPr>
          </a:p>
        </p:txBody>
      </p:sp>
      <p:sp>
        <p:nvSpPr>
          <p:cNvPr id="66" name="Text Box 7">
            <a:extLst>
              <a:ext uri="{FF2B5EF4-FFF2-40B4-BE49-F238E27FC236}">
                <a16:creationId xmlns:a16="http://schemas.microsoft.com/office/drawing/2014/main" id="{0DBC67FD-B034-4F02-8FDC-928F88EAB50C}"/>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7" name="Line 58">
            <a:extLst>
              <a:ext uri="{FF2B5EF4-FFF2-40B4-BE49-F238E27FC236}">
                <a16:creationId xmlns:a16="http://schemas.microsoft.com/office/drawing/2014/main" id="{C616551C-4545-4C4D-A98B-6675EA814476}"/>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68" name="Line 62">
            <a:extLst>
              <a:ext uri="{FF2B5EF4-FFF2-40B4-BE49-F238E27FC236}">
                <a16:creationId xmlns:a16="http://schemas.microsoft.com/office/drawing/2014/main" id="{3D8C3163-16BD-4F42-B6C9-F06501BDB38D}"/>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69" name="Line 64">
            <a:extLst>
              <a:ext uri="{FF2B5EF4-FFF2-40B4-BE49-F238E27FC236}">
                <a16:creationId xmlns:a16="http://schemas.microsoft.com/office/drawing/2014/main" id="{D6A0BF6F-173C-4281-A1A8-BB8069CBFC47}"/>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70" name="Line 66">
            <a:extLst>
              <a:ext uri="{FF2B5EF4-FFF2-40B4-BE49-F238E27FC236}">
                <a16:creationId xmlns:a16="http://schemas.microsoft.com/office/drawing/2014/main" id="{672B337A-18AF-4241-AE68-1B649FCFF121}"/>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sp>
        <p:nvSpPr>
          <p:cNvPr id="71" name="Line 68">
            <a:extLst>
              <a:ext uri="{FF2B5EF4-FFF2-40B4-BE49-F238E27FC236}">
                <a16:creationId xmlns:a16="http://schemas.microsoft.com/office/drawing/2014/main" id="{C9CA9FBA-A474-4872-9571-C33AECE1DD8C}"/>
              </a:ext>
            </a:extLst>
          </p:cNvPr>
          <p:cNvSpPr>
            <a:spLocks noChangeShapeType="1"/>
          </p:cNvSpPr>
          <p:nvPr/>
        </p:nvSpPr>
        <p:spPr bwMode="auto">
          <a:xfrm>
            <a:off x="6178550" y="1614487"/>
            <a:ext cx="1609725" cy="0"/>
          </a:xfrm>
          <a:prstGeom prst="line">
            <a:avLst/>
          </a:prstGeom>
          <a:noFill/>
          <a:ln w="9525">
            <a:noFill/>
            <a:round/>
            <a:headEnd/>
            <a:tailEnd/>
          </a:ln>
        </p:spPr>
        <p:txBody>
          <a:bodyPr wrap="none"/>
          <a:lstStyle/>
          <a:p>
            <a:endParaRPr lang="en-US"/>
          </a:p>
        </p:txBody>
      </p:sp>
      <p:pic>
        <p:nvPicPr>
          <p:cNvPr id="72" name="Picture 4">
            <a:extLst>
              <a:ext uri="{FF2B5EF4-FFF2-40B4-BE49-F238E27FC236}">
                <a16:creationId xmlns:a16="http://schemas.microsoft.com/office/drawing/2014/main" id="{47D3B924-3010-4A32-8EF7-C39E467240E5}"/>
              </a:ext>
            </a:extLst>
          </p:cNvPr>
          <p:cNvPicPr>
            <a:picLocks noChangeAspect="1" noChangeArrowheads="1"/>
          </p:cNvPicPr>
          <p:nvPr/>
        </p:nvPicPr>
        <p:blipFill>
          <a:blip r:embed="rId2"/>
          <a:srcRect/>
          <a:stretch>
            <a:fillRect/>
          </a:stretch>
        </p:blipFill>
        <p:spPr bwMode="auto">
          <a:xfrm>
            <a:off x="7788275" y="547687"/>
            <a:ext cx="1066800" cy="960438"/>
          </a:xfrm>
          <a:prstGeom prst="rect">
            <a:avLst/>
          </a:prstGeom>
          <a:noFill/>
          <a:ln w="9525">
            <a:noFill/>
            <a:miter lim="800000"/>
            <a:headEnd/>
            <a:tailEnd/>
          </a:ln>
        </p:spPr>
      </p:pic>
      <p:sp>
        <p:nvSpPr>
          <p:cNvPr id="73" name="Rectangle 48">
            <a:extLst>
              <a:ext uri="{FF2B5EF4-FFF2-40B4-BE49-F238E27FC236}">
                <a16:creationId xmlns:a16="http://schemas.microsoft.com/office/drawing/2014/main" id="{36529071-88A9-42E2-AE3C-F442022E9127}"/>
              </a:ext>
            </a:extLst>
          </p:cNvPr>
          <p:cNvSpPr>
            <a:spLocks/>
          </p:cNvSpPr>
          <p:nvPr/>
        </p:nvSpPr>
        <p:spPr bwMode="auto">
          <a:xfrm>
            <a:off x="7674820" y="314325"/>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74" name="Text Box 6">
            <a:extLst>
              <a:ext uri="{FF2B5EF4-FFF2-40B4-BE49-F238E27FC236}">
                <a16:creationId xmlns:a16="http://schemas.microsoft.com/office/drawing/2014/main" id="{4FEDF519-7E61-4102-94DA-27BBAE8EFDF6}"/>
              </a:ext>
            </a:extLst>
          </p:cNvPr>
          <p:cNvSpPr txBox="1">
            <a:spLocks noChangeArrowheads="1"/>
          </p:cNvSpPr>
          <p:nvPr/>
        </p:nvSpPr>
        <p:spPr bwMode="auto">
          <a:xfrm>
            <a:off x="7723182" y="1616051"/>
            <a:ext cx="1441450" cy="457200"/>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75" name="Group 37">
            <a:extLst>
              <a:ext uri="{FF2B5EF4-FFF2-40B4-BE49-F238E27FC236}">
                <a16:creationId xmlns:a16="http://schemas.microsoft.com/office/drawing/2014/main" id="{AA26CDA8-3802-47FA-B0A8-1C65D5E75892}"/>
              </a:ext>
            </a:extLst>
          </p:cNvPr>
          <p:cNvGrpSpPr>
            <a:grpSpLocks/>
          </p:cNvGrpSpPr>
          <p:nvPr/>
        </p:nvGrpSpPr>
        <p:grpSpPr bwMode="auto">
          <a:xfrm>
            <a:off x="7843534" y="2312970"/>
            <a:ext cx="1162050" cy="606426"/>
            <a:chOff x="7658100" y="2106614"/>
            <a:chExt cx="1162050" cy="606425"/>
          </a:xfrm>
        </p:grpSpPr>
        <p:grpSp>
          <p:nvGrpSpPr>
            <p:cNvPr id="76" name="Group 58">
              <a:extLst>
                <a:ext uri="{FF2B5EF4-FFF2-40B4-BE49-F238E27FC236}">
                  <a16:creationId xmlns:a16="http://schemas.microsoft.com/office/drawing/2014/main" id="{417DA2DD-BBF0-497E-89B7-5592B8D4B436}"/>
                </a:ext>
              </a:extLst>
            </p:cNvPr>
            <p:cNvGrpSpPr>
              <a:grpSpLocks/>
            </p:cNvGrpSpPr>
            <p:nvPr/>
          </p:nvGrpSpPr>
          <p:grpSpPr bwMode="auto">
            <a:xfrm>
              <a:off x="7667625" y="2106614"/>
              <a:ext cx="1152525" cy="606425"/>
              <a:chOff x="4830" y="1327"/>
              <a:chExt cx="726" cy="382"/>
            </a:xfrm>
          </p:grpSpPr>
          <p:sp>
            <p:nvSpPr>
              <p:cNvPr id="78" name="Text Box 59">
                <a:extLst>
                  <a:ext uri="{FF2B5EF4-FFF2-40B4-BE49-F238E27FC236}">
                    <a16:creationId xmlns:a16="http://schemas.microsoft.com/office/drawing/2014/main" id="{C62855BE-FACC-4B8E-9B10-E599257914B5}"/>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dirty="0">
                    <a:solidFill>
                      <a:srgbClr val="B2B2B2"/>
                    </a:solidFill>
                    <a:ea typeface="ＭＳ Ｐゴシック" charset="-128"/>
                  </a:rPr>
                  <a:t>Regular budget</a:t>
                </a:r>
              </a:p>
            </p:txBody>
          </p:sp>
          <p:sp>
            <p:nvSpPr>
              <p:cNvPr id="79" name="Text Box 60">
                <a:extLst>
                  <a:ext uri="{FF2B5EF4-FFF2-40B4-BE49-F238E27FC236}">
                    <a16:creationId xmlns:a16="http://schemas.microsoft.com/office/drawing/2014/main" id="{34CA5A8F-2330-419E-B6FE-B0BFB54E9EBC}"/>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80" name="Text Box 61">
                <a:extLst>
                  <a:ext uri="{FF2B5EF4-FFF2-40B4-BE49-F238E27FC236}">
                    <a16:creationId xmlns:a16="http://schemas.microsoft.com/office/drawing/2014/main" id="{F75F0146-6A1E-4B3C-81B9-43D6FEDA9F6B}"/>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77" name="Rectangle 63">
              <a:extLst>
                <a:ext uri="{FF2B5EF4-FFF2-40B4-BE49-F238E27FC236}">
                  <a16:creationId xmlns:a16="http://schemas.microsoft.com/office/drawing/2014/main" id="{30B98E80-B550-4C32-B2DD-14DB2F23BA71}"/>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81" name="Text Box 7">
            <a:extLst>
              <a:ext uri="{FF2B5EF4-FFF2-40B4-BE49-F238E27FC236}">
                <a16:creationId xmlns:a16="http://schemas.microsoft.com/office/drawing/2014/main" id="{950A9A7D-33B0-4804-A612-5740D3B71B31}"/>
              </a:ext>
            </a:extLst>
          </p:cNvPr>
          <p:cNvSpPr txBox="1">
            <a:spLocks noChangeArrowheads="1"/>
          </p:cNvSpPr>
          <p:nvPr/>
        </p:nvSpPr>
        <p:spPr bwMode="auto">
          <a:xfrm>
            <a:off x="10092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2" name="Line 58">
            <a:extLst>
              <a:ext uri="{FF2B5EF4-FFF2-40B4-BE49-F238E27FC236}">
                <a16:creationId xmlns:a16="http://schemas.microsoft.com/office/drawing/2014/main" id="{EBD62E9B-A264-4D05-9A8C-BFCD0A982184}"/>
              </a:ext>
            </a:extLst>
          </p:cNvPr>
          <p:cNvSpPr>
            <a:spLocks noChangeShapeType="1"/>
          </p:cNvSpPr>
          <p:nvPr/>
        </p:nvSpPr>
        <p:spPr bwMode="auto">
          <a:xfrm>
            <a:off x="34557" y="1781174"/>
            <a:ext cx="1487488" cy="0"/>
          </a:xfrm>
          <a:prstGeom prst="line">
            <a:avLst/>
          </a:prstGeom>
          <a:noFill/>
          <a:ln w="9525">
            <a:noFill/>
            <a:round/>
            <a:headEnd/>
            <a:tailEnd/>
          </a:ln>
        </p:spPr>
        <p:txBody>
          <a:bodyPr wrap="none"/>
          <a:lstStyle/>
          <a:p>
            <a:endParaRPr lang="en-US"/>
          </a:p>
        </p:txBody>
      </p:sp>
      <p:sp>
        <p:nvSpPr>
          <p:cNvPr id="83" name="Line 62">
            <a:extLst>
              <a:ext uri="{FF2B5EF4-FFF2-40B4-BE49-F238E27FC236}">
                <a16:creationId xmlns:a16="http://schemas.microsoft.com/office/drawing/2014/main" id="{71D0CC8F-12FA-4869-AE5F-2B52D0F09D7F}"/>
              </a:ext>
            </a:extLst>
          </p:cNvPr>
          <p:cNvSpPr>
            <a:spLocks noChangeShapeType="1"/>
          </p:cNvSpPr>
          <p:nvPr/>
        </p:nvSpPr>
        <p:spPr bwMode="auto">
          <a:xfrm>
            <a:off x="1522045" y="1781174"/>
            <a:ext cx="1558925" cy="0"/>
          </a:xfrm>
          <a:prstGeom prst="line">
            <a:avLst/>
          </a:prstGeom>
          <a:noFill/>
          <a:ln w="9525">
            <a:noFill/>
            <a:round/>
            <a:headEnd/>
            <a:tailEnd/>
          </a:ln>
        </p:spPr>
        <p:txBody>
          <a:bodyPr wrap="none"/>
          <a:lstStyle/>
          <a:p>
            <a:endParaRPr lang="en-US"/>
          </a:p>
        </p:txBody>
      </p:sp>
      <p:sp>
        <p:nvSpPr>
          <p:cNvPr id="84" name="Line 64">
            <a:extLst>
              <a:ext uri="{FF2B5EF4-FFF2-40B4-BE49-F238E27FC236}">
                <a16:creationId xmlns:a16="http://schemas.microsoft.com/office/drawing/2014/main" id="{5513ABAD-450B-4682-B0F0-146460058CB5}"/>
              </a:ext>
            </a:extLst>
          </p:cNvPr>
          <p:cNvSpPr>
            <a:spLocks noChangeShapeType="1"/>
          </p:cNvSpPr>
          <p:nvPr/>
        </p:nvSpPr>
        <p:spPr bwMode="auto">
          <a:xfrm>
            <a:off x="3080970" y="1781174"/>
            <a:ext cx="1558925" cy="0"/>
          </a:xfrm>
          <a:prstGeom prst="line">
            <a:avLst/>
          </a:prstGeom>
          <a:noFill/>
          <a:ln w="9525">
            <a:noFill/>
            <a:round/>
            <a:headEnd/>
            <a:tailEnd/>
          </a:ln>
        </p:spPr>
        <p:txBody>
          <a:bodyPr wrap="none"/>
          <a:lstStyle/>
          <a:p>
            <a:endParaRPr lang="en-US"/>
          </a:p>
        </p:txBody>
      </p:sp>
      <p:sp>
        <p:nvSpPr>
          <p:cNvPr id="85" name="Line 66">
            <a:extLst>
              <a:ext uri="{FF2B5EF4-FFF2-40B4-BE49-F238E27FC236}">
                <a16:creationId xmlns:a16="http://schemas.microsoft.com/office/drawing/2014/main" id="{D22606C0-F32E-44E3-872A-52A38AAF8AC0}"/>
              </a:ext>
            </a:extLst>
          </p:cNvPr>
          <p:cNvSpPr>
            <a:spLocks noChangeShapeType="1"/>
          </p:cNvSpPr>
          <p:nvPr/>
        </p:nvSpPr>
        <p:spPr bwMode="auto">
          <a:xfrm>
            <a:off x="4639895" y="1781174"/>
            <a:ext cx="1557337" cy="0"/>
          </a:xfrm>
          <a:prstGeom prst="line">
            <a:avLst/>
          </a:prstGeom>
          <a:noFill/>
          <a:ln w="9525">
            <a:noFill/>
            <a:round/>
            <a:headEnd/>
            <a:tailEnd/>
          </a:ln>
        </p:spPr>
        <p:txBody>
          <a:bodyPr wrap="none"/>
          <a:lstStyle/>
          <a:p>
            <a:endParaRPr lang="en-US"/>
          </a:p>
        </p:txBody>
      </p:sp>
      <p:sp>
        <p:nvSpPr>
          <p:cNvPr id="86" name="Text Box 7">
            <a:extLst>
              <a:ext uri="{FF2B5EF4-FFF2-40B4-BE49-F238E27FC236}">
                <a16:creationId xmlns:a16="http://schemas.microsoft.com/office/drawing/2014/main" id="{9DC104AD-B4E4-46A5-A878-C7AF30A76456}"/>
              </a:ext>
            </a:extLst>
          </p:cNvPr>
          <p:cNvSpPr txBox="1">
            <a:spLocks noChangeArrowheads="1"/>
          </p:cNvSpPr>
          <p:nvPr/>
        </p:nvSpPr>
        <p:spPr bwMode="auto">
          <a:xfrm>
            <a:off x="8568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7" name="Line 58">
            <a:extLst>
              <a:ext uri="{FF2B5EF4-FFF2-40B4-BE49-F238E27FC236}">
                <a16:creationId xmlns:a16="http://schemas.microsoft.com/office/drawing/2014/main" id="{DAB32FE0-8893-455D-A15F-6098A86D1310}"/>
              </a:ext>
            </a:extLst>
          </p:cNvPr>
          <p:cNvSpPr>
            <a:spLocks noChangeShapeType="1"/>
          </p:cNvSpPr>
          <p:nvPr/>
        </p:nvSpPr>
        <p:spPr bwMode="auto">
          <a:xfrm>
            <a:off x="-117843" y="1781174"/>
            <a:ext cx="1487488" cy="0"/>
          </a:xfrm>
          <a:prstGeom prst="line">
            <a:avLst/>
          </a:prstGeom>
          <a:noFill/>
          <a:ln w="9525">
            <a:noFill/>
            <a:round/>
            <a:headEnd/>
            <a:tailEnd/>
          </a:ln>
        </p:spPr>
        <p:txBody>
          <a:bodyPr wrap="none"/>
          <a:lstStyle/>
          <a:p>
            <a:endParaRPr lang="en-US"/>
          </a:p>
        </p:txBody>
      </p:sp>
      <p:sp>
        <p:nvSpPr>
          <p:cNvPr id="88" name="Line 62">
            <a:extLst>
              <a:ext uri="{FF2B5EF4-FFF2-40B4-BE49-F238E27FC236}">
                <a16:creationId xmlns:a16="http://schemas.microsoft.com/office/drawing/2014/main" id="{06CF96E6-43C7-41CD-942D-F969F7403AE6}"/>
              </a:ext>
            </a:extLst>
          </p:cNvPr>
          <p:cNvSpPr>
            <a:spLocks noChangeShapeType="1"/>
          </p:cNvSpPr>
          <p:nvPr/>
        </p:nvSpPr>
        <p:spPr bwMode="auto">
          <a:xfrm>
            <a:off x="1369645" y="1781174"/>
            <a:ext cx="1558925" cy="0"/>
          </a:xfrm>
          <a:prstGeom prst="line">
            <a:avLst/>
          </a:prstGeom>
          <a:noFill/>
          <a:ln w="9525">
            <a:noFill/>
            <a:round/>
            <a:headEnd/>
            <a:tailEnd/>
          </a:ln>
        </p:spPr>
        <p:txBody>
          <a:bodyPr wrap="none"/>
          <a:lstStyle/>
          <a:p>
            <a:endParaRPr lang="en-US"/>
          </a:p>
        </p:txBody>
      </p:sp>
      <p:sp>
        <p:nvSpPr>
          <p:cNvPr id="89" name="Line 64">
            <a:extLst>
              <a:ext uri="{FF2B5EF4-FFF2-40B4-BE49-F238E27FC236}">
                <a16:creationId xmlns:a16="http://schemas.microsoft.com/office/drawing/2014/main" id="{0BB262E2-6082-4DA4-8D99-00D692C1475E}"/>
              </a:ext>
            </a:extLst>
          </p:cNvPr>
          <p:cNvSpPr>
            <a:spLocks noChangeShapeType="1"/>
          </p:cNvSpPr>
          <p:nvPr/>
        </p:nvSpPr>
        <p:spPr bwMode="auto">
          <a:xfrm>
            <a:off x="2928570" y="1781174"/>
            <a:ext cx="1558925" cy="0"/>
          </a:xfrm>
          <a:prstGeom prst="line">
            <a:avLst/>
          </a:prstGeom>
          <a:noFill/>
          <a:ln w="9525">
            <a:noFill/>
            <a:round/>
            <a:headEnd/>
            <a:tailEnd/>
          </a:ln>
        </p:spPr>
        <p:txBody>
          <a:bodyPr wrap="none"/>
          <a:lstStyle/>
          <a:p>
            <a:endParaRPr lang="en-US"/>
          </a:p>
        </p:txBody>
      </p:sp>
      <p:sp>
        <p:nvSpPr>
          <p:cNvPr id="90" name="Line 66">
            <a:extLst>
              <a:ext uri="{FF2B5EF4-FFF2-40B4-BE49-F238E27FC236}">
                <a16:creationId xmlns:a16="http://schemas.microsoft.com/office/drawing/2014/main" id="{4D374A29-5C9B-4743-A0F7-A848940F26C6}"/>
              </a:ext>
            </a:extLst>
          </p:cNvPr>
          <p:cNvSpPr>
            <a:spLocks noChangeShapeType="1"/>
          </p:cNvSpPr>
          <p:nvPr/>
        </p:nvSpPr>
        <p:spPr bwMode="auto">
          <a:xfrm>
            <a:off x="4487495" y="1781174"/>
            <a:ext cx="1557337" cy="0"/>
          </a:xfrm>
          <a:prstGeom prst="line">
            <a:avLst/>
          </a:prstGeom>
          <a:noFill/>
          <a:ln w="9525">
            <a:noFill/>
            <a:round/>
            <a:headEnd/>
            <a:tailEnd/>
          </a:ln>
        </p:spPr>
        <p:txBody>
          <a:bodyPr wrap="none"/>
          <a:lstStyle/>
          <a:p>
            <a:endParaRPr lang="en-US"/>
          </a:p>
        </p:txBody>
      </p:sp>
      <p:sp>
        <p:nvSpPr>
          <p:cNvPr id="91" name="Text Box 7">
            <a:extLst>
              <a:ext uri="{FF2B5EF4-FFF2-40B4-BE49-F238E27FC236}">
                <a16:creationId xmlns:a16="http://schemas.microsoft.com/office/drawing/2014/main" id="{BA0E1A50-40A6-4243-A2EB-68C19DCE970D}"/>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2" name="Line 58">
            <a:extLst>
              <a:ext uri="{FF2B5EF4-FFF2-40B4-BE49-F238E27FC236}">
                <a16:creationId xmlns:a16="http://schemas.microsoft.com/office/drawing/2014/main" id="{EE4D8632-E8A6-4D99-8199-1CA8AF361B54}"/>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93" name="Line 62">
            <a:extLst>
              <a:ext uri="{FF2B5EF4-FFF2-40B4-BE49-F238E27FC236}">
                <a16:creationId xmlns:a16="http://schemas.microsoft.com/office/drawing/2014/main" id="{9F86F6F2-69EF-4AF6-A7D0-75E83B0614A3}"/>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94" name="Line 64">
            <a:extLst>
              <a:ext uri="{FF2B5EF4-FFF2-40B4-BE49-F238E27FC236}">
                <a16:creationId xmlns:a16="http://schemas.microsoft.com/office/drawing/2014/main" id="{A4C5B731-E18E-4A21-A014-F330226572E0}"/>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95" name="Line 66">
            <a:extLst>
              <a:ext uri="{FF2B5EF4-FFF2-40B4-BE49-F238E27FC236}">
                <a16:creationId xmlns:a16="http://schemas.microsoft.com/office/drawing/2014/main" id="{B55E8CD0-5D46-4FAC-AE4F-E7C4D80D5EB3}"/>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96" name="Text Box 7">
            <a:extLst>
              <a:ext uri="{FF2B5EF4-FFF2-40B4-BE49-F238E27FC236}">
                <a16:creationId xmlns:a16="http://schemas.microsoft.com/office/drawing/2014/main" id="{E2C556C6-9CAF-4CB5-BF28-1B0C92A71C12}"/>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7" name="Line 58">
            <a:extLst>
              <a:ext uri="{FF2B5EF4-FFF2-40B4-BE49-F238E27FC236}">
                <a16:creationId xmlns:a16="http://schemas.microsoft.com/office/drawing/2014/main" id="{AA59E946-D529-4AF6-9DA0-E2448A0A0839}"/>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98" name="Line 62">
            <a:extLst>
              <a:ext uri="{FF2B5EF4-FFF2-40B4-BE49-F238E27FC236}">
                <a16:creationId xmlns:a16="http://schemas.microsoft.com/office/drawing/2014/main" id="{AD62B4B9-4927-4852-9C3D-6243E1350B42}"/>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99" name="Line 64">
            <a:extLst>
              <a:ext uri="{FF2B5EF4-FFF2-40B4-BE49-F238E27FC236}">
                <a16:creationId xmlns:a16="http://schemas.microsoft.com/office/drawing/2014/main" id="{6D2D4A0F-3D7A-4247-92BC-68FB09C17197}"/>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100" name="Line 66">
            <a:extLst>
              <a:ext uri="{FF2B5EF4-FFF2-40B4-BE49-F238E27FC236}">
                <a16:creationId xmlns:a16="http://schemas.microsoft.com/office/drawing/2014/main" id="{6BB3BC33-3A1F-45EE-9E57-AD18AFCAB685}"/>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sp>
        <p:nvSpPr>
          <p:cNvPr id="103" name="Text Box 77">
            <a:extLst>
              <a:ext uri="{FF2B5EF4-FFF2-40B4-BE49-F238E27FC236}">
                <a16:creationId xmlns:a16="http://schemas.microsoft.com/office/drawing/2014/main" id="{AF5C16DC-9162-46F1-A9FA-98110D065A4B}"/>
              </a:ext>
            </a:extLst>
          </p:cNvPr>
          <p:cNvSpPr txBox="1">
            <a:spLocks noChangeArrowheads="1"/>
          </p:cNvSpPr>
          <p:nvPr/>
        </p:nvSpPr>
        <p:spPr bwMode="auto">
          <a:xfrm>
            <a:off x="72720" y="195058"/>
            <a:ext cx="8356601" cy="1692771"/>
          </a:xfrm>
          <a:prstGeom prst="rect">
            <a:avLst/>
          </a:prstGeom>
          <a:noFill/>
          <a:ln w="9525">
            <a:noFill/>
            <a:miter lim="800000"/>
            <a:headEnd/>
            <a:tailEnd/>
          </a:ln>
        </p:spPr>
        <p:txBody>
          <a:bodyPr wrap="square">
            <a:spAutoFit/>
          </a:bodyPr>
          <a:lstStyle/>
          <a:p>
            <a:r>
              <a:rPr lang="en-GB" altLang="ja-JP" sz="2800" dirty="0">
                <a:ea typeface="ＭＳ Ｐゴシック" pitchFamily="34" charset="-128"/>
              </a:rPr>
              <a:t>Chart 14 -</a:t>
            </a:r>
            <a:r>
              <a:rPr lang="en-GB" altLang="ja-JP" sz="2800" dirty="0">
                <a:solidFill>
                  <a:srgbClr val="0066CC"/>
                </a:solidFill>
                <a:ea typeface="ＭＳ Ｐゴシック" pitchFamily="34" charset="-128"/>
              </a:rPr>
              <a:t> </a:t>
            </a:r>
            <a:r>
              <a:rPr lang="en-GB" altLang="ja-JP" sz="2800" dirty="0">
                <a:solidFill>
                  <a:srgbClr val="0066CC"/>
                </a:solidFill>
                <a:ea typeface="ＭＳ Ｐゴシック" charset="-128"/>
              </a:rPr>
              <a:t>Outstanding Payments to Member States</a:t>
            </a:r>
          </a:p>
          <a:p>
            <a:r>
              <a:rPr lang="en-GB" altLang="ja-JP" sz="2000" dirty="0">
                <a:ea typeface="ＭＳ Ｐゴシック" charset="-128"/>
              </a:rPr>
              <a:t>2019 Outstanding Payments (</a:t>
            </a:r>
            <a:r>
              <a:rPr lang="en-US" altLang="ja-JP" sz="2000" dirty="0">
                <a:ea typeface="ＭＳ Ｐゴシック" charset="-128"/>
              </a:rPr>
              <a:t>US$ millions)</a:t>
            </a:r>
            <a:r>
              <a:rPr lang="en-GB" altLang="ja-JP" sz="2000" dirty="0">
                <a:solidFill>
                  <a:srgbClr val="0066FF"/>
                </a:solidFill>
                <a:ea typeface="ＭＳ Ｐゴシック" charset="-128"/>
              </a:rPr>
              <a:t> </a:t>
            </a:r>
          </a:p>
          <a:p>
            <a:endParaRPr lang="en-GB" altLang="ja-JP" sz="2000" dirty="0">
              <a:ea typeface="ＭＳ Ｐゴシック" charset="-128"/>
            </a:endParaRPr>
          </a:p>
          <a:p>
            <a:endParaRPr lang="ja-JP" altLang="en-GB" sz="3600" dirty="0">
              <a:solidFill>
                <a:srgbClr val="0066CC"/>
              </a:solidFill>
              <a:ea typeface="ＭＳ Ｐゴシック" charset="-128"/>
            </a:endParaRPr>
          </a:p>
        </p:txBody>
      </p:sp>
      <p:sp>
        <p:nvSpPr>
          <p:cNvPr id="49" name="Text Box 7">
            <a:extLst>
              <a:ext uri="{FF2B5EF4-FFF2-40B4-BE49-F238E27FC236}">
                <a16:creationId xmlns:a16="http://schemas.microsoft.com/office/drawing/2014/main" id="{67E730B2-5C5C-4F65-AF41-46C03EAAD659}"/>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0" name="Line 58">
            <a:extLst>
              <a:ext uri="{FF2B5EF4-FFF2-40B4-BE49-F238E27FC236}">
                <a16:creationId xmlns:a16="http://schemas.microsoft.com/office/drawing/2014/main" id="{2F5F0C6D-90A4-4FF9-A3E2-DDD444B0089B}"/>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51" name="Line 62">
            <a:extLst>
              <a:ext uri="{FF2B5EF4-FFF2-40B4-BE49-F238E27FC236}">
                <a16:creationId xmlns:a16="http://schemas.microsoft.com/office/drawing/2014/main" id="{5609E421-F7B5-46CD-A34C-FF1A3601B3E8}"/>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52" name="Line 64">
            <a:extLst>
              <a:ext uri="{FF2B5EF4-FFF2-40B4-BE49-F238E27FC236}">
                <a16:creationId xmlns:a16="http://schemas.microsoft.com/office/drawing/2014/main" id="{8F297DD5-91A0-4C90-8925-CA725133E0BD}"/>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53" name="Line 66">
            <a:extLst>
              <a:ext uri="{FF2B5EF4-FFF2-40B4-BE49-F238E27FC236}">
                <a16:creationId xmlns:a16="http://schemas.microsoft.com/office/drawing/2014/main" id="{F4447B58-0990-4EDC-AF19-B16609D8DD08}"/>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54" name="Line 68">
            <a:extLst>
              <a:ext uri="{FF2B5EF4-FFF2-40B4-BE49-F238E27FC236}">
                <a16:creationId xmlns:a16="http://schemas.microsoft.com/office/drawing/2014/main" id="{B2BE1308-656A-43AB-AB2C-045EDE7C9CD8}"/>
              </a:ext>
            </a:extLst>
          </p:cNvPr>
          <p:cNvSpPr>
            <a:spLocks noChangeShapeType="1"/>
          </p:cNvSpPr>
          <p:nvPr/>
        </p:nvSpPr>
        <p:spPr bwMode="auto">
          <a:xfrm>
            <a:off x="6330950" y="1614487"/>
            <a:ext cx="1609725" cy="0"/>
          </a:xfrm>
          <a:prstGeom prst="line">
            <a:avLst/>
          </a:prstGeom>
          <a:noFill/>
          <a:ln w="9525">
            <a:noFill/>
            <a:round/>
            <a:headEnd/>
            <a:tailEnd/>
          </a:ln>
        </p:spPr>
        <p:txBody>
          <a:bodyPr wrap="none"/>
          <a:lstStyle/>
          <a:p>
            <a:endParaRPr lang="en-US"/>
          </a:p>
        </p:txBody>
      </p:sp>
      <p:sp>
        <p:nvSpPr>
          <p:cNvPr id="56" name="Text Box 7">
            <a:extLst>
              <a:ext uri="{FF2B5EF4-FFF2-40B4-BE49-F238E27FC236}">
                <a16:creationId xmlns:a16="http://schemas.microsoft.com/office/drawing/2014/main" id="{F370AF45-0047-4D96-8FC3-0B2EC54E362B}"/>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7" name="Line 58">
            <a:extLst>
              <a:ext uri="{FF2B5EF4-FFF2-40B4-BE49-F238E27FC236}">
                <a16:creationId xmlns:a16="http://schemas.microsoft.com/office/drawing/2014/main" id="{252DDA87-0404-4ADE-9319-8B5B0AF5FF3D}"/>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58" name="Line 62">
            <a:extLst>
              <a:ext uri="{FF2B5EF4-FFF2-40B4-BE49-F238E27FC236}">
                <a16:creationId xmlns:a16="http://schemas.microsoft.com/office/drawing/2014/main" id="{9C64252A-C374-4DFE-BC33-FC991900ED1D}"/>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104" name="Line 64">
            <a:extLst>
              <a:ext uri="{FF2B5EF4-FFF2-40B4-BE49-F238E27FC236}">
                <a16:creationId xmlns:a16="http://schemas.microsoft.com/office/drawing/2014/main" id="{FA3680A5-D6B9-4F4F-85CB-AB6323A73217}"/>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105" name="Line 66">
            <a:extLst>
              <a:ext uri="{FF2B5EF4-FFF2-40B4-BE49-F238E27FC236}">
                <a16:creationId xmlns:a16="http://schemas.microsoft.com/office/drawing/2014/main" id="{3FA25545-33DE-481A-84CB-35C05A1E6C20}"/>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sp>
        <p:nvSpPr>
          <p:cNvPr id="106" name="Line 68">
            <a:extLst>
              <a:ext uri="{FF2B5EF4-FFF2-40B4-BE49-F238E27FC236}">
                <a16:creationId xmlns:a16="http://schemas.microsoft.com/office/drawing/2014/main" id="{A5826528-FBA0-4A65-81A3-8C35FB48006E}"/>
              </a:ext>
            </a:extLst>
          </p:cNvPr>
          <p:cNvSpPr>
            <a:spLocks noChangeShapeType="1"/>
          </p:cNvSpPr>
          <p:nvPr/>
        </p:nvSpPr>
        <p:spPr bwMode="auto">
          <a:xfrm>
            <a:off x="6178550" y="1614487"/>
            <a:ext cx="1609725" cy="0"/>
          </a:xfrm>
          <a:prstGeom prst="line">
            <a:avLst/>
          </a:prstGeom>
          <a:noFill/>
          <a:ln w="9525">
            <a:noFill/>
            <a:round/>
            <a:headEnd/>
            <a:tailEnd/>
          </a:ln>
        </p:spPr>
        <p:txBody>
          <a:bodyPr wrap="none"/>
          <a:lstStyle/>
          <a:p>
            <a:endParaRPr lang="en-US"/>
          </a:p>
        </p:txBody>
      </p:sp>
      <p:pic>
        <p:nvPicPr>
          <p:cNvPr id="107" name="Picture 4">
            <a:extLst>
              <a:ext uri="{FF2B5EF4-FFF2-40B4-BE49-F238E27FC236}">
                <a16:creationId xmlns:a16="http://schemas.microsoft.com/office/drawing/2014/main" id="{2B3F4718-3EEC-4410-91D2-2AE92687E520}"/>
              </a:ext>
            </a:extLst>
          </p:cNvPr>
          <p:cNvPicPr>
            <a:picLocks noChangeAspect="1" noChangeArrowheads="1"/>
          </p:cNvPicPr>
          <p:nvPr/>
        </p:nvPicPr>
        <p:blipFill>
          <a:blip r:embed="rId2"/>
          <a:srcRect/>
          <a:stretch>
            <a:fillRect/>
          </a:stretch>
        </p:blipFill>
        <p:spPr bwMode="auto">
          <a:xfrm>
            <a:off x="7867650" y="547687"/>
            <a:ext cx="1066800" cy="960438"/>
          </a:xfrm>
          <a:prstGeom prst="rect">
            <a:avLst/>
          </a:prstGeom>
          <a:noFill/>
          <a:ln w="9525">
            <a:noFill/>
            <a:miter lim="800000"/>
            <a:headEnd/>
            <a:tailEnd/>
          </a:ln>
        </p:spPr>
      </p:pic>
      <p:sp>
        <p:nvSpPr>
          <p:cNvPr id="116" name="Text Box 7">
            <a:extLst>
              <a:ext uri="{FF2B5EF4-FFF2-40B4-BE49-F238E27FC236}">
                <a16:creationId xmlns:a16="http://schemas.microsoft.com/office/drawing/2014/main" id="{32563B5C-B7F7-4A80-B167-48E739886AD8}"/>
              </a:ext>
            </a:extLst>
          </p:cNvPr>
          <p:cNvSpPr txBox="1">
            <a:spLocks noChangeArrowheads="1"/>
          </p:cNvSpPr>
          <p:nvPr/>
        </p:nvSpPr>
        <p:spPr bwMode="auto">
          <a:xfrm>
            <a:off x="10092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17" name="Line 58">
            <a:extLst>
              <a:ext uri="{FF2B5EF4-FFF2-40B4-BE49-F238E27FC236}">
                <a16:creationId xmlns:a16="http://schemas.microsoft.com/office/drawing/2014/main" id="{B47048C0-482D-4093-A0B4-1E305163E61A}"/>
              </a:ext>
            </a:extLst>
          </p:cNvPr>
          <p:cNvSpPr>
            <a:spLocks noChangeShapeType="1"/>
          </p:cNvSpPr>
          <p:nvPr/>
        </p:nvSpPr>
        <p:spPr bwMode="auto">
          <a:xfrm>
            <a:off x="34557" y="1781174"/>
            <a:ext cx="1487488" cy="0"/>
          </a:xfrm>
          <a:prstGeom prst="line">
            <a:avLst/>
          </a:prstGeom>
          <a:noFill/>
          <a:ln w="9525">
            <a:noFill/>
            <a:round/>
            <a:headEnd/>
            <a:tailEnd/>
          </a:ln>
        </p:spPr>
        <p:txBody>
          <a:bodyPr wrap="none"/>
          <a:lstStyle/>
          <a:p>
            <a:endParaRPr lang="en-US"/>
          </a:p>
        </p:txBody>
      </p:sp>
      <p:sp>
        <p:nvSpPr>
          <p:cNvPr id="118" name="Line 62">
            <a:extLst>
              <a:ext uri="{FF2B5EF4-FFF2-40B4-BE49-F238E27FC236}">
                <a16:creationId xmlns:a16="http://schemas.microsoft.com/office/drawing/2014/main" id="{557701F3-45CA-4B6C-96C1-D16D88859A4E}"/>
              </a:ext>
            </a:extLst>
          </p:cNvPr>
          <p:cNvSpPr>
            <a:spLocks noChangeShapeType="1"/>
          </p:cNvSpPr>
          <p:nvPr/>
        </p:nvSpPr>
        <p:spPr bwMode="auto">
          <a:xfrm>
            <a:off x="1522045" y="1781174"/>
            <a:ext cx="1558925" cy="0"/>
          </a:xfrm>
          <a:prstGeom prst="line">
            <a:avLst/>
          </a:prstGeom>
          <a:noFill/>
          <a:ln w="9525">
            <a:noFill/>
            <a:round/>
            <a:headEnd/>
            <a:tailEnd/>
          </a:ln>
        </p:spPr>
        <p:txBody>
          <a:bodyPr wrap="none"/>
          <a:lstStyle/>
          <a:p>
            <a:endParaRPr lang="en-US"/>
          </a:p>
        </p:txBody>
      </p:sp>
      <p:sp>
        <p:nvSpPr>
          <p:cNvPr id="119" name="Line 64">
            <a:extLst>
              <a:ext uri="{FF2B5EF4-FFF2-40B4-BE49-F238E27FC236}">
                <a16:creationId xmlns:a16="http://schemas.microsoft.com/office/drawing/2014/main" id="{2ADA1E7D-6853-4D8B-AB9D-747722E8B5BF}"/>
              </a:ext>
            </a:extLst>
          </p:cNvPr>
          <p:cNvSpPr>
            <a:spLocks noChangeShapeType="1"/>
          </p:cNvSpPr>
          <p:nvPr/>
        </p:nvSpPr>
        <p:spPr bwMode="auto">
          <a:xfrm>
            <a:off x="3080970" y="1781174"/>
            <a:ext cx="1558925" cy="0"/>
          </a:xfrm>
          <a:prstGeom prst="line">
            <a:avLst/>
          </a:prstGeom>
          <a:noFill/>
          <a:ln w="9525">
            <a:noFill/>
            <a:round/>
            <a:headEnd/>
            <a:tailEnd/>
          </a:ln>
        </p:spPr>
        <p:txBody>
          <a:bodyPr wrap="none"/>
          <a:lstStyle/>
          <a:p>
            <a:endParaRPr lang="en-US"/>
          </a:p>
        </p:txBody>
      </p:sp>
      <p:sp>
        <p:nvSpPr>
          <p:cNvPr id="120" name="Line 66">
            <a:extLst>
              <a:ext uri="{FF2B5EF4-FFF2-40B4-BE49-F238E27FC236}">
                <a16:creationId xmlns:a16="http://schemas.microsoft.com/office/drawing/2014/main" id="{9A363D40-F58B-492C-AFFB-4A8F6527801C}"/>
              </a:ext>
            </a:extLst>
          </p:cNvPr>
          <p:cNvSpPr>
            <a:spLocks noChangeShapeType="1"/>
          </p:cNvSpPr>
          <p:nvPr/>
        </p:nvSpPr>
        <p:spPr bwMode="auto">
          <a:xfrm>
            <a:off x="4639895" y="1781174"/>
            <a:ext cx="1557337" cy="0"/>
          </a:xfrm>
          <a:prstGeom prst="line">
            <a:avLst/>
          </a:prstGeom>
          <a:noFill/>
          <a:ln w="9525">
            <a:noFill/>
            <a:round/>
            <a:headEnd/>
            <a:tailEnd/>
          </a:ln>
        </p:spPr>
        <p:txBody>
          <a:bodyPr wrap="none"/>
          <a:lstStyle/>
          <a:p>
            <a:endParaRPr lang="en-US"/>
          </a:p>
        </p:txBody>
      </p:sp>
      <p:sp>
        <p:nvSpPr>
          <p:cNvPr id="121" name="Text Box 7">
            <a:extLst>
              <a:ext uri="{FF2B5EF4-FFF2-40B4-BE49-F238E27FC236}">
                <a16:creationId xmlns:a16="http://schemas.microsoft.com/office/drawing/2014/main" id="{648D50B6-479E-4608-AD71-B1DAEC49C754}"/>
              </a:ext>
            </a:extLst>
          </p:cNvPr>
          <p:cNvSpPr txBox="1">
            <a:spLocks noChangeArrowheads="1"/>
          </p:cNvSpPr>
          <p:nvPr/>
        </p:nvSpPr>
        <p:spPr bwMode="auto">
          <a:xfrm>
            <a:off x="856882" y="5475287"/>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23" name="Line 62">
            <a:extLst>
              <a:ext uri="{FF2B5EF4-FFF2-40B4-BE49-F238E27FC236}">
                <a16:creationId xmlns:a16="http://schemas.microsoft.com/office/drawing/2014/main" id="{81004A20-9FF7-4CE6-A8EC-3D85702C189F}"/>
              </a:ext>
            </a:extLst>
          </p:cNvPr>
          <p:cNvSpPr>
            <a:spLocks noChangeShapeType="1"/>
          </p:cNvSpPr>
          <p:nvPr/>
        </p:nvSpPr>
        <p:spPr bwMode="auto">
          <a:xfrm>
            <a:off x="1369645" y="1781174"/>
            <a:ext cx="1558925" cy="0"/>
          </a:xfrm>
          <a:prstGeom prst="line">
            <a:avLst/>
          </a:prstGeom>
          <a:noFill/>
          <a:ln w="9525">
            <a:noFill/>
            <a:round/>
            <a:headEnd/>
            <a:tailEnd/>
          </a:ln>
        </p:spPr>
        <p:txBody>
          <a:bodyPr wrap="none"/>
          <a:lstStyle/>
          <a:p>
            <a:endParaRPr lang="en-US"/>
          </a:p>
        </p:txBody>
      </p:sp>
      <p:sp>
        <p:nvSpPr>
          <p:cNvPr id="124" name="Line 64">
            <a:extLst>
              <a:ext uri="{FF2B5EF4-FFF2-40B4-BE49-F238E27FC236}">
                <a16:creationId xmlns:a16="http://schemas.microsoft.com/office/drawing/2014/main" id="{4C34B4E2-A5A1-4337-969B-20531128BAA5}"/>
              </a:ext>
            </a:extLst>
          </p:cNvPr>
          <p:cNvSpPr>
            <a:spLocks noChangeShapeType="1"/>
          </p:cNvSpPr>
          <p:nvPr/>
        </p:nvSpPr>
        <p:spPr bwMode="auto">
          <a:xfrm>
            <a:off x="2928570" y="1781174"/>
            <a:ext cx="1558925" cy="0"/>
          </a:xfrm>
          <a:prstGeom prst="line">
            <a:avLst/>
          </a:prstGeom>
          <a:noFill/>
          <a:ln w="9525">
            <a:noFill/>
            <a:round/>
            <a:headEnd/>
            <a:tailEnd/>
          </a:ln>
        </p:spPr>
        <p:txBody>
          <a:bodyPr wrap="none"/>
          <a:lstStyle/>
          <a:p>
            <a:endParaRPr lang="en-US"/>
          </a:p>
        </p:txBody>
      </p:sp>
      <p:sp>
        <p:nvSpPr>
          <p:cNvPr id="125" name="Line 66">
            <a:extLst>
              <a:ext uri="{FF2B5EF4-FFF2-40B4-BE49-F238E27FC236}">
                <a16:creationId xmlns:a16="http://schemas.microsoft.com/office/drawing/2014/main" id="{880866D7-A101-4705-AEC1-901A69EE244E}"/>
              </a:ext>
            </a:extLst>
          </p:cNvPr>
          <p:cNvSpPr>
            <a:spLocks noChangeShapeType="1"/>
          </p:cNvSpPr>
          <p:nvPr/>
        </p:nvSpPr>
        <p:spPr bwMode="auto">
          <a:xfrm>
            <a:off x="4487495" y="1781174"/>
            <a:ext cx="1557337" cy="0"/>
          </a:xfrm>
          <a:prstGeom prst="line">
            <a:avLst/>
          </a:prstGeom>
          <a:noFill/>
          <a:ln w="9525">
            <a:noFill/>
            <a:round/>
            <a:headEnd/>
            <a:tailEnd/>
          </a:ln>
        </p:spPr>
        <p:txBody>
          <a:bodyPr wrap="none"/>
          <a:lstStyle/>
          <a:p>
            <a:endParaRPr lang="en-US"/>
          </a:p>
        </p:txBody>
      </p:sp>
      <p:sp>
        <p:nvSpPr>
          <p:cNvPr id="126" name="Text Box 7">
            <a:extLst>
              <a:ext uri="{FF2B5EF4-FFF2-40B4-BE49-F238E27FC236}">
                <a16:creationId xmlns:a16="http://schemas.microsoft.com/office/drawing/2014/main" id="{31784086-9FB0-4D68-B0BC-659CC28BB024}"/>
              </a:ext>
            </a:extLst>
          </p:cNvPr>
          <p:cNvSpPr txBox="1">
            <a:spLocks noChangeArrowheads="1"/>
          </p:cNvSpPr>
          <p:nvPr/>
        </p:nvSpPr>
        <p:spPr bwMode="auto">
          <a:xfrm>
            <a:off x="11430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27" name="Line 58">
            <a:extLst>
              <a:ext uri="{FF2B5EF4-FFF2-40B4-BE49-F238E27FC236}">
                <a16:creationId xmlns:a16="http://schemas.microsoft.com/office/drawing/2014/main" id="{2178D754-2D86-4754-84E6-B87446E479E6}"/>
              </a:ext>
            </a:extLst>
          </p:cNvPr>
          <p:cNvSpPr>
            <a:spLocks noChangeShapeType="1"/>
          </p:cNvSpPr>
          <p:nvPr/>
        </p:nvSpPr>
        <p:spPr bwMode="auto">
          <a:xfrm>
            <a:off x="168275" y="1614487"/>
            <a:ext cx="1487488" cy="0"/>
          </a:xfrm>
          <a:prstGeom prst="line">
            <a:avLst/>
          </a:prstGeom>
          <a:noFill/>
          <a:ln w="9525">
            <a:noFill/>
            <a:round/>
            <a:headEnd/>
            <a:tailEnd/>
          </a:ln>
        </p:spPr>
        <p:txBody>
          <a:bodyPr wrap="none"/>
          <a:lstStyle/>
          <a:p>
            <a:endParaRPr lang="en-US"/>
          </a:p>
        </p:txBody>
      </p:sp>
      <p:sp>
        <p:nvSpPr>
          <p:cNvPr id="128" name="Line 62">
            <a:extLst>
              <a:ext uri="{FF2B5EF4-FFF2-40B4-BE49-F238E27FC236}">
                <a16:creationId xmlns:a16="http://schemas.microsoft.com/office/drawing/2014/main" id="{EDD0641A-6653-4022-9116-E6EAABD4AA84}"/>
              </a:ext>
            </a:extLst>
          </p:cNvPr>
          <p:cNvSpPr>
            <a:spLocks noChangeShapeType="1"/>
          </p:cNvSpPr>
          <p:nvPr/>
        </p:nvSpPr>
        <p:spPr bwMode="auto">
          <a:xfrm>
            <a:off x="1655763" y="1614487"/>
            <a:ext cx="1558925" cy="0"/>
          </a:xfrm>
          <a:prstGeom prst="line">
            <a:avLst/>
          </a:prstGeom>
          <a:noFill/>
          <a:ln w="9525">
            <a:noFill/>
            <a:round/>
            <a:headEnd/>
            <a:tailEnd/>
          </a:ln>
        </p:spPr>
        <p:txBody>
          <a:bodyPr wrap="none"/>
          <a:lstStyle/>
          <a:p>
            <a:endParaRPr lang="en-US"/>
          </a:p>
        </p:txBody>
      </p:sp>
      <p:sp>
        <p:nvSpPr>
          <p:cNvPr id="129" name="Line 64">
            <a:extLst>
              <a:ext uri="{FF2B5EF4-FFF2-40B4-BE49-F238E27FC236}">
                <a16:creationId xmlns:a16="http://schemas.microsoft.com/office/drawing/2014/main" id="{B5636D05-0DD2-4665-B190-BD5AE4444303}"/>
              </a:ext>
            </a:extLst>
          </p:cNvPr>
          <p:cNvSpPr>
            <a:spLocks noChangeShapeType="1"/>
          </p:cNvSpPr>
          <p:nvPr/>
        </p:nvSpPr>
        <p:spPr bwMode="auto">
          <a:xfrm>
            <a:off x="3214688" y="1614487"/>
            <a:ext cx="1558925" cy="0"/>
          </a:xfrm>
          <a:prstGeom prst="line">
            <a:avLst/>
          </a:prstGeom>
          <a:noFill/>
          <a:ln w="9525">
            <a:noFill/>
            <a:round/>
            <a:headEnd/>
            <a:tailEnd/>
          </a:ln>
        </p:spPr>
        <p:txBody>
          <a:bodyPr wrap="none"/>
          <a:lstStyle/>
          <a:p>
            <a:endParaRPr lang="en-US"/>
          </a:p>
        </p:txBody>
      </p:sp>
      <p:sp>
        <p:nvSpPr>
          <p:cNvPr id="130" name="Line 66">
            <a:extLst>
              <a:ext uri="{FF2B5EF4-FFF2-40B4-BE49-F238E27FC236}">
                <a16:creationId xmlns:a16="http://schemas.microsoft.com/office/drawing/2014/main" id="{17889B4C-91FD-4337-BBF8-294DA699E396}"/>
              </a:ext>
            </a:extLst>
          </p:cNvPr>
          <p:cNvSpPr>
            <a:spLocks noChangeShapeType="1"/>
          </p:cNvSpPr>
          <p:nvPr/>
        </p:nvSpPr>
        <p:spPr bwMode="auto">
          <a:xfrm>
            <a:off x="4773613" y="1614487"/>
            <a:ext cx="1557337" cy="0"/>
          </a:xfrm>
          <a:prstGeom prst="line">
            <a:avLst/>
          </a:prstGeom>
          <a:noFill/>
          <a:ln w="9525">
            <a:noFill/>
            <a:round/>
            <a:headEnd/>
            <a:tailEnd/>
          </a:ln>
        </p:spPr>
        <p:txBody>
          <a:bodyPr wrap="none"/>
          <a:lstStyle/>
          <a:p>
            <a:endParaRPr lang="en-US"/>
          </a:p>
        </p:txBody>
      </p:sp>
      <p:sp>
        <p:nvSpPr>
          <p:cNvPr id="131" name="Text Box 7">
            <a:extLst>
              <a:ext uri="{FF2B5EF4-FFF2-40B4-BE49-F238E27FC236}">
                <a16:creationId xmlns:a16="http://schemas.microsoft.com/office/drawing/2014/main" id="{1773BA3D-6F7F-4421-9D06-1B8531E6737F}"/>
              </a:ext>
            </a:extLst>
          </p:cNvPr>
          <p:cNvSpPr txBox="1">
            <a:spLocks noChangeArrowheads="1"/>
          </p:cNvSpPr>
          <p:nvPr/>
        </p:nvSpPr>
        <p:spPr bwMode="auto">
          <a:xfrm>
            <a:off x="990600" y="5308600"/>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32" name="Line 58">
            <a:extLst>
              <a:ext uri="{FF2B5EF4-FFF2-40B4-BE49-F238E27FC236}">
                <a16:creationId xmlns:a16="http://schemas.microsoft.com/office/drawing/2014/main" id="{7D1DB701-CE9E-42A6-B41F-079116335739}"/>
              </a:ext>
            </a:extLst>
          </p:cNvPr>
          <p:cNvSpPr>
            <a:spLocks noChangeShapeType="1"/>
          </p:cNvSpPr>
          <p:nvPr/>
        </p:nvSpPr>
        <p:spPr bwMode="auto">
          <a:xfrm>
            <a:off x="15875" y="1614487"/>
            <a:ext cx="1487488" cy="0"/>
          </a:xfrm>
          <a:prstGeom prst="line">
            <a:avLst/>
          </a:prstGeom>
          <a:noFill/>
          <a:ln w="9525">
            <a:noFill/>
            <a:round/>
            <a:headEnd/>
            <a:tailEnd/>
          </a:ln>
        </p:spPr>
        <p:txBody>
          <a:bodyPr wrap="none"/>
          <a:lstStyle/>
          <a:p>
            <a:endParaRPr lang="en-US"/>
          </a:p>
        </p:txBody>
      </p:sp>
      <p:sp>
        <p:nvSpPr>
          <p:cNvPr id="133" name="Line 62">
            <a:extLst>
              <a:ext uri="{FF2B5EF4-FFF2-40B4-BE49-F238E27FC236}">
                <a16:creationId xmlns:a16="http://schemas.microsoft.com/office/drawing/2014/main" id="{3696D8ED-04AD-49D8-9963-DF62D7CA1E08}"/>
              </a:ext>
            </a:extLst>
          </p:cNvPr>
          <p:cNvSpPr>
            <a:spLocks noChangeShapeType="1"/>
          </p:cNvSpPr>
          <p:nvPr/>
        </p:nvSpPr>
        <p:spPr bwMode="auto">
          <a:xfrm>
            <a:off x="1503363" y="1614487"/>
            <a:ext cx="1558925" cy="0"/>
          </a:xfrm>
          <a:prstGeom prst="line">
            <a:avLst/>
          </a:prstGeom>
          <a:noFill/>
          <a:ln w="9525">
            <a:noFill/>
            <a:round/>
            <a:headEnd/>
            <a:tailEnd/>
          </a:ln>
        </p:spPr>
        <p:txBody>
          <a:bodyPr wrap="none"/>
          <a:lstStyle/>
          <a:p>
            <a:endParaRPr lang="en-US"/>
          </a:p>
        </p:txBody>
      </p:sp>
      <p:sp>
        <p:nvSpPr>
          <p:cNvPr id="134" name="Line 64">
            <a:extLst>
              <a:ext uri="{FF2B5EF4-FFF2-40B4-BE49-F238E27FC236}">
                <a16:creationId xmlns:a16="http://schemas.microsoft.com/office/drawing/2014/main" id="{2DA2840C-7F1D-4C74-9916-CEFBCE79141B}"/>
              </a:ext>
            </a:extLst>
          </p:cNvPr>
          <p:cNvSpPr>
            <a:spLocks noChangeShapeType="1"/>
          </p:cNvSpPr>
          <p:nvPr/>
        </p:nvSpPr>
        <p:spPr bwMode="auto">
          <a:xfrm>
            <a:off x="3062288" y="1614487"/>
            <a:ext cx="1558925" cy="0"/>
          </a:xfrm>
          <a:prstGeom prst="line">
            <a:avLst/>
          </a:prstGeom>
          <a:noFill/>
          <a:ln w="9525">
            <a:noFill/>
            <a:round/>
            <a:headEnd/>
            <a:tailEnd/>
          </a:ln>
        </p:spPr>
        <p:txBody>
          <a:bodyPr wrap="none"/>
          <a:lstStyle/>
          <a:p>
            <a:endParaRPr lang="en-US"/>
          </a:p>
        </p:txBody>
      </p:sp>
      <p:sp>
        <p:nvSpPr>
          <p:cNvPr id="135" name="Line 66">
            <a:extLst>
              <a:ext uri="{FF2B5EF4-FFF2-40B4-BE49-F238E27FC236}">
                <a16:creationId xmlns:a16="http://schemas.microsoft.com/office/drawing/2014/main" id="{EFB74E2C-B770-4DD8-ACC0-F089924BEE9F}"/>
              </a:ext>
            </a:extLst>
          </p:cNvPr>
          <p:cNvSpPr>
            <a:spLocks noChangeShapeType="1"/>
          </p:cNvSpPr>
          <p:nvPr/>
        </p:nvSpPr>
        <p:spPr bwMode="auto">
          <a:xfrm>
            <a:off x="4621213" y="1614487"/>
            <a:ext cx="1557337" cy="0"/>
          </a:xfrm>
          <a:prstGeom prst="line">
            <a:avLst/>
          </a:prstGeom>
          <a:noFill/>
          <a:ln w="9525">
            <a:noFill/>
            <a:round/>
            <a:headEnd/>
            <a:tailEnd/>
          </a:ln>
        </p:spPr>
        <p:txBody>
          <a:bodyPr wrap="none"/>
          <a:lstStyle/>
          <a:p>
            <a:endParaRPr lang="en-US"/>
          </a:p>
        </p:txBody>
      </p:sp>
      <p:sp>
        <p:nvSpPr>
          <p:cNvPr id="108" name="Text Box 140">
            <a:extLst>
              <a:ext uri="{FF2B5EF4-FFF2-40B4-BE49-F238E27FC236}">
                <a16:creationId xmlns:a16="http://schemas.microsoft.com/office/drawing/2014/main" id="{1D9CF568-22AC-4945-9C65-2CC1939DB092}"/>
              </a:ext>
            </a:extLst>
          </p:cNvPr>
          <p:cNvSpPr txBox="1">
            <a:spLocks noChangeArrowheads="1"/>
          </p:cNvSpPr>
          <p:nvPr/>
        </p:nvSpPr>
        <p:spPr bwMode="auto">
          <a:xfrm>
            <a:off x="247650" y="4889110"/>
            <a:ext cx="7162800" cy="1905778"/>
          </a:xfrm>
          <a:prstGeom prst="rect">
            <a:avLst/>
          </a:prstGeom>
          <a:noFill/>
          <a:ln w="9525">
            <a:noFill/>
            <a:miter lim="800000"/>
            <a:headEnd/>
            <a:tailEnd/>
          </a:ln>
        </p:spPr>
        <p:txBody>
          <a:bodyPr>
            <a:spAutoFit/>
          </a:bodyPr>
          <a:lstStyle/>
          <a:p>
            <a:pPr>
              <a:lnSpc>
                <a:spcPct val="80000"/>
              </a:lnSpc>
              <a:spcBef>
                <a:spcPct val="20000"/>
              </a:spcBef>
            </a:pPr>
            <a:r>
              <a:rPr lang="en-GB" altLang="ja-JP" baseline="30000" dirty="0">
                <a:ea typeface="ＭＳ Ｐゴシック" charset="-128"/>
              </a:rPr>
              <a:t>a</a:t>
            </a:r>
            <a:r>
              <a:rPr lang="en-GB" altLang="ja-JP" sz="1200" dirty="0">
                <a:ea typeface="ＭＳ Ｐゴシック" charset="-128"/>
              </a:rPr>
              <a:t> Payments for troops/formed police unit costs are current for all missions up to January 2019 except MONUSCO, UNMISS, MINUJUSTH, MINUSMA and MINURSO.  Payments for COE for active missions are current up to December 2018  except for MONUSCO, UNMISS, MINUJUSTH, UNSOS and MINURSO. The liabilities includes current dues up to 31 March 2019 which will become payable in quarterly payment cycle in June 2019.</a:t>
            </a:r>
            <a:endParaRPr lang="en-GB" altLang="ja-JP" sz="1200" baseline="30000" dirty="0">
              <a:ea typeface="ＭＳ Ｐゴシック" charset="-128"/>
            </a:endParaRPr>
          </a:p>
          <a:p>
            <a:pPr>
              <a:lnSpc>
                <a:spcPct val="80000"/>
              </a:lnSpc>
              <a:spcBef>
                <a:spcPct val="20000"/>
              </a:spcBef>
            </a:pPr>
            <a:endParaRPr lang="en-GB" altLang="ja-JP" sz="1200" dirty="0">
              <a:ea typeface="ＭＳ Ｐゴシック" charset="-128"/>
            </a:endParaRPr>
          </a:p>
          <a:p>
            <a:pPr lvl="0">
              <a:lnSpc>
                <a:spcPct val="80000"/>
              </a:lnSpc>
              <a:spcBef>
                <a:spcPct val="20000"/>
              </a:spcBef>
            </a:pPr>
            <a:r>
              <a:rPr lang="en-GB" altLang="ja-JP" sz="1200" baseline="30000" dirty="0">
                <a:ea typeface="ＭＳ Ｐゴシック" charset="-128"/>
              </a:rPr>
              <a:t>b </a:t>
            </a:r>
            <a:r>
              <a:rPr lang="en-GB" sz="1200" dirty="0">
                <a:ea typeface="ＭＳ Ｐゴシック" charset="-128"/>
              </a:rPr>
              <a:t>Claims awaiting MOU signature (estimated at $162 million), and arrears ($74 million) and current claims that are being certified ($348 million) will become payable in the June 2019 quarterly cycle.</a:t>
            </a:r>
            <a:endParaRPr lang="en-GB" altLang="ja-JP" sz="1200" dirty="0">
              <a:ea typeface="ＭＳ Ｐゴシック" charset="-128"/>
            </a:endParaRPr>
          </a:p>
          <a:p>
            <a:pPr lvl="0">
              <a:lnSpc>
                <a:spcPct val="80000"/>
              </a:lnSpc>
              <a:spcBef>
                <a:spcPct val="20000"/>
              </a:spcBef>
            </a:pPr>
            <a:r>
              <a:rPr lang="en-GB" altLang="ja-JP" sz="1200" dirty="0">
                <a:ea typeface="ＭＳ Ｐゴシック" charset="-128"/>
              </a:rPr>
              <a:t>   </a:t>
            </a:r>
          </a:p>
          <a:p>
            <a:pPr>
              <a:lnSpc>
                <a:spcPct val="80000"/>
              </a:lnSpc>
              <a:spcBef>
                <a:spcPct val="20000"/>
              </a:spcBef>
            </a:pPr>
            <a:r>
              <a:rPr lang="en-GB" altLang="ja-JP" baseline="30000" dirty="0">
                <a:ea typeface="ＭＳ Ｐゴシック" charset="-128"/>
              </a:rPr>
              <a:t>c </a:t>
            </a:r>
            <a:r>
              <a:rPr lang="en-GB" altLang="ja-JP" sz="1200" dirty="0">
                <a:ea typeface="ＭＳ Ｐゴシック" charset="-128"/>
              </a:rPr>
              <a:t>Does not include Letters of Assist  and death and disability claim costs which have balances of $178 million and $8 million respectively as at  30 April 2019.</a:t>
            </a:r>
          </a:p>
          <a:p>
            <a:pPr>
              <a:lnSpc>
                <a:spcPct val="80000"/>
              </a:lnSpc>
              <a:spcBef>
                <a:spcPct val="20000"/>
              </a:spcBef>
            </a:pPr>
            <a:endParaRPr lang="en-GB" altLang="ja-JP" sz="1200" dirty="0">
              <a:ea typeface="ＭＳ Ｐゴシック" charset="-128"/>
            </a:endParaRPr>
          </a:p>
        </p:txBody>
      </p:sp>
      <p:graphicFrame>
        <p:nvGraphicFramePr>
          <p:cNvPr id="5" name="Table 4">
            <a:extLst>
              <a:ext uri="{FF2B5EF4-FFF2-40B4-BE49-F238E27FC236}">
                <a16:creationId xmlns:a16="http://schemas.microsoft.com/office/drawing/2014/main" id="{7CD0234D-392B-473D-8F35-8CF3D774EE38}"/>
              </a:ext>
            </a:extLst>
          </p:cNvPr>
          <p:cNvGraphicFramePr>
            <a:graphicFrameLocks noGrp="1"/>
          </p:cNvGraphicFramePr>
          <p:nvPr>
            <p:extLst>
              <p:ext uri="{D42A27DB-BD31-4B8C-83A1-F6EECF244321}">
                <p14:modId xmlns:p14="http://schemas.microsoft.com/office/powerpoint/2010/main" val="1640452810"/>
              </p:ext>
            </p:extLst>
          </p:nvPr>
        </p:nvGraphicFramePr>
        <p:xfrm>
          <a:off x="247650" y="1716173"/>
          <a:ext cx="7188200" cy="2840752"/>
        </p:xfrm>
        <a:graphic>
          <a:graphicData uri="http://schemas.openxmlformats.org/drawingml/2006/table">
            <a:tbl>
              <a:tblPr/>
              <a:tblGrid>
                <a:gridCol w="2921000">
                  <a:extLst>
                    <a:ext uri="{9D8B030D-6E8A-4147-A177-3AD203B41FA5}">
                      <a16:colId xmlns:a16="http://schemas.microsoft.com/office/drawing/2014/main" val="2984802583"/>
                    </a:ext>
                  </a:extLst>
                </a:gridCol>
                <a:gridCol w="1041400">
                  <a:extLst>
                    <a:ext uri="{9D8B030D-6E8A-4147-A177-3AD203B41FA5}">
                      <a16:colId xmlns:a16="http://schemas.microsoft.com/office/drawing/2014/main" val="1763074920"/>
                    </a:ext>
                  </a:extLst>
                </a:gridCol>
                <a:gridCol w="1028700">
                  <a:extLst>
                    <a:ext uri="{9D8B030D-6E8A-4147-A177-3AD203B41FA5}">
                      <a16:colId xmlns:a16="http://schemas.microsoft.com/office/drawing/2014/main" val="1666309559"/>
                    </a:ext>
                  </a:extLst>
                </a:gridCol>
                <a:gridCol w="1041400">
                  <a:extLst>
                    <a:ext uri="{9D8B030D-6E8A-4147-A177-3AD203B41FA5}">
                      <a16:colId xmlns:a16="http://schemas.microsoft.com/office/drawing/2014/main" val="3594450492"/>
                    </a:ext>
                  </a:extLst>
                </a:gridCol>
                <a:gridCol w="1155700">
                  <a:extLst>
                    <a:ext uri="{9D8B030D-6E8A-4147-A177-3AD203B41FA5}">
                      <a16:colId xmlns:a16="http://schemas.microsoft.com/office/drawing/2014/main" val="2049948665"/>
                    </a:ext>
                  </a:extLst>
                </a:gridCol>
              </a:tblGrid>
              <a:tr h="355094">
                <a:tc>
                  <a:txBody>
                    <a:body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31-Dec-17</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30-Apr-18</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31-Dec-18</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solidFill>
                            <a:srgbClr val="000000"/>
                          </a:solidFill>
                          <a:effectLst/>
                          <a:latin typeface="Calibri" panose="020F0502020204030204" pitchFamily="34" charset="0"/>
                        </a:rPr>
                        <a:t>30-Apr-19</a:t>
                      </a:r>
                      <a:r>
                        <a:rPr lang="en-US" sz="1600" b="1" i="0" u="none" strike="noStrike" baseline="30000" dirty="0">
                          <a:solidFill>
                            <a:srgbClr val="000000"/>
                          </a:solidFill>
                          <a:effectLst/>
                          <a:latin typeface="Calibri" panose="020F0502020204030204" pitchFamily="34" charset="0"/>
                        </a:rPr>
                        <a:t>a</a:t>
                      </a:r>
                      <a:r>
                        <a:rPr lang="en-US" sz="1600" b="1" i="0" u="none" strike="noStrike" dirty="0">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7484487"/>
                  </a:ext>
                </a:extLst>
              </a:tr>
              <a:tr h="355094">
                <a:tc>
                  <a:txBody>
                    <a:bodyPr/>
                    <a:lstStyle/>
                    <a:p>
                      <a:pPr algn="l" fontAlgn="b"/>
                      <a:r>
                        <a:rPr lang="en-US" sz="1600" b="0" i="0" u="none" strike="noStrike">
                          <a:solidFill>
                            <a:srgbClr val="000000"/>
                          </a:solidFill>
                          <a:effectLst/>
                          <a:latin typeface="Calibri" panose="020F0502020204030204" pitchFamily="34" charset="0"/>
                        </a:rPr>
                        <a:t>Troops/formed police units</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251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385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373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Calibri" panose="020F0502020204030204" pitchFamily="34" charset="0"/>
                        </a:rPr>
                        <a:t>339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0280597"/>
                  </a:ext>
                </a:extLst>
              </a:tr>
              <a:tr h="355094">
                <a:tc>
                  <a:txBody>
                    <a:bodyPr/>
                    <a:lstStyle/>
                    <a:p>
                      <a:pPr algn="l" fontAlgn="b"/>
                      <a:r>
                        <a:rPr lang="en-US" sz="1600" b="0" i="0" u="none" strike="noStrike" dirty="0">
                          <a:solidFill>
                            <a:srgbClr val="000000"/>
                          </a:solidFill>
                          <a:effectLst/>
                          <a:latin typeface="Calibri" panose="020F0502020204030204" pitchFamily="34" charset="0"/>
                        </a:rPr>
                        <a:t>COE claims (active missions)</a:t>
                      </a:r>
                      <a:r>
                        <a:rPr lang="en-US" sz="1600" b="0" i="0" u="none" strike="noStrike" baseline="30000" dirty="0">
                          <a:solidFill>
                            <a:srgbClr val="000000"/>
                          </a:solidFill>
                          <a:effectLst/>
                          <a:latin typeface="Calibri" panose="020F0502020204030204" pitchFamily="34" charset="0"/>
                        </a:rPr>
                        <a:t>b</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460</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734</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622</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584</a:t>
                      </a:r>
                    </a:p>
                  </a:txBody>
                  <a:tcPr marL="7620" marR="7620" marT="7620" marB="0" anchor="b">
                    <a:lnL>
                      <a:noFill/>
                    </a:lnL>
                    <a:lnR>
                      <a:noFill/>
                    </a:lnR>
                    <a:lnT>
                      <a:noFill/>
                    </a:lnT>
                    <a:lnB>
                      <a:noFill/>
                    </a:lnB>
                  </a:tcPr>
                </a:tc>
                <a:extLst>
                  <a:ext uri="{0D108BD9-81ED-4DB2-BD59-A6C34878D82A}">
                    <a16:rowId xmlns:a16="http://schemas.microsoft.com/office/drawing/2014/main" val="2685145163"/>
                  </a:ext>
                </a:extLst>
              </a:tr>
              <a:tr h="355094">
                <a:tc>
                  <a:txBody>
                    <a:bodyPr/>
                    <a:lstStyle/>
                    <a:p>
                      <a:pPr algn="l" fontAlgn="b"/>
                      <a:r>
                        <a:rPr lang="en-US" sz="1600" b="0" i="0" u="none" strike="noStrike">
                          <a:solidFill>
                            <a:srgbClr val="000000"/>
                          </a:solidFill>
                          <a:effectLst/>
                          <a:latin typeface="Calibri" panose="020F0502020204030204" pitchFamily="34" charset="0"/>
                        </a:rPr>
                        <a:t>COE claims (closed missions)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51662"/>
                  </a:ext>
                </a:extLst>
              </a:tr>
              <a:tr h="355094">
                <a:tc>
                  <a:txBody>
                    <a:bodyPr/>
                    <a:lstStyle/>
                    <a:p>
                      <a:pPr algn="l" fontAlgn="b"/>
                      <a:r>
                        <a:rPr lang="en-US" sz="1600" b="1" i="0" u="none" strike="noStrike" dirty="0" err="1">
                          <a:solidFill>
                            <a:srgbClr val="000000"/>
                          </a:solidFill>
                          <a:effectLst/>
                          <a:latin typeface="Calibri" panose="020F0502020204030204" pitchFamily="34" charset="0"/>
                        </a:rPr>
                        <a:t>Total</a:t>
                      </a:r>
                      <a:r>
                        <a:rPr lang="en-US" sz="1600" b="1" i="0" u="none" strike="noStrike" baseline="30000" dirty="0" err="1">
                          <a:solidFill>
                            <a:srgbClr val="000000"/>
                          </a:solidFill>
                          <a:effectLst/>
                          <a:latin typeface="Calibri" panose="020F0502020204030204" pitchFamily="34" charset="0"/>
                        </a:rPr>
                        <a:t>c</a:t>
                      </a:r>
                      <a:endParaRPr lang="en-US" sz="1600" b="1" i="0" u="none" strike="noStrike" baseline="3000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797</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1,205</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1,081</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1,009</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843251"/>
                  </a:ext>
                </a:extLst>
              </a:tr>
              <a:tr h="355094">
                <a:tc>
                  <a:txBody>
                    <a:bodyPr/>
                    <a:lstStyle/>
                    <a:p>
                      <a:pPr algn="l" fontAlgn="b"/>
                      <a:r>
                        <a:rPr lang="en-US" sz="1600" b="0" i="1" u="none" strike="noStrike">
                          <a:solidFill>
                            <a:srgbClr val="000000"/>
                          </a:solidFill>
                          <a:effectLst/>
                          <a:latin typeface="Calibri" panose="020F0502020204030204" pitchFamily="34" charset="0"/>
                        </a:rPr>
                        <a:t>Breakdown by status due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6244883"/>
                  </a:ext>
                </a:extLst>
              </a:tr>
              <a:tr h="355094">
                <a:tc>
                  <a:txBody>
                    <a:bodyPr/>
                    <a:lstStyle/>
                    <a:p>
                      <a:pPr algn="l" fontAlgn="b"/>
                      <a:r>
                        <a:rPr lang="en-US" sz="1600" b="0" i="0" u="none" strike="noStrike">
                          <a:solidFill>
                            <a:srgbClr val="000000"/>
                          </a:solidFill>
                          <a:effectLst/>
                          <a:latin typeface="Calibri" panose="020F0502020204030204" pitchFamily="34" charset="0"/>
                        </a:rPr>
                        <a:t>Payments already due</a:t>
                      </a:r>
                    </a:p>
                  </a:txBody>
                  <a:tcPr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108</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362</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340</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292</a:t>
                      </a:r>
                    </a:p>
                  </a:txBody>
                  <a:tcPr marL="7620" marR="7620" marT="7620" marB="0" anchor="b">
                    <a:lnL>
                      <a:noFill/>
                    </a:lnL>
                    <a:lnR>
                      <a:noFill/>
                    </a:lnR>
                    <a:lnT>
                      <a:noFill/>
                    </a:lnT>
                    <a:lnB>
                      <a:noFill/>
                    </a:lnB>
                  </a:tcPr>
                </a:tc>
                <a:extLst>
                  <a:ext uri="{0D108BD9-81ED-4DB2-BD59-A6C34878D82A}">
                    <a16:rowId xmlns:a16="http://schemas.microsoft.com/office/drawing/2014/main" val="1797623620"/>
                  </a:ext>
                </a:extLst>
              </a:tr>
              <a:tr h="355094">
                <a:tc>
                  <a:txBody>
                    <a:bodyPr/>
                    <a:lstStyle/>
                    <a:p>
                      <a:pPr algn="l" fontAlgn="b"/>
                      <a:r>
                        <a:rPr lang="en-US" sz="1600" b="0" i="0" u="none" strike="noStrike" dirty="0">
                          <a:solidFill>
                            <a:srgbClr val="000000"/>
                          </a:solidFill>
                          <a:effectLst/>
                          <a:latin typeface="Calibri" panose="020F0502020204030204" pitchFamily="34" charset="0"/>
                        </a:rPr>
                        <a:t>Estimated current liabilities</a:t>
                      </a:r>
                    </a:p>
                  </a:txBody>
                  <a:tcPr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689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843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741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717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373759"/>
                  </a:ext>
                </a:extLst>
              </a:tr>
            </a:tbl>
          </a:graphicData>
        </a:graphic>
      </p:graphicFrame>
    </p:spTree>
    <p:extLst>
      <p:ext uri="{BB962C8B-B14F-4D97-AF65-F5344CB8AC3E}">
        <p14:creationId xmlns:p14="http://schemas.microsoft.com/office/powerpoint/2010/main" val="289072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8">
            <a:extLst>
              <a:ext uri="{FF2B5EF4-FFF2-40B4-BE49-F238E27FC236}">
                <a16:creationId xmlns:a16="http://schemas.microsoft.com/office/drawing/2014/main" id="{8AE39F2D-AF91-4E8D-B448-06CC251652F2}"/>
              </a:ext>
            </a:extLst>
          </p:cNvPr>
          <p:cNvSpPr>
            <a:spLocks noChangeShapeType="1"/>
          </p:cNvSpPr>
          <p:nvPr/>
        </p:nvSpPr>
        <p:spPr bwMode="auto">
          <a:xfrm>
            <a:off x="6315075" y="1600200"/>
            <a:ext cx="1609725" cy="0"/>
          </a:xfrm>
          <a:prstGeom prst="line">
            <a:avLst/>
          </a:prstGeom>
          <a:noFill/>
          <a:ln w="9525">
            <a:noFill/>
            <a:round/>
            <a:headEnd/>
            <a:tailEnd/>
          </a:ln>
        </p:spPr>
        <p:txBody>
          <a:bodyPr wrap="none"/>
          <a:lstStyle/>
          <a:p>
            <a:endParaRPr lang="en-US"/>
          </a:p>
        </p:txBody>
      </p:sp>
      <p:sp>
        <p:nvSpPr>
          <p:cNvPr id="12" name="Line 68">
            <a:extLst>
              <a:ext uri="{FF2B5EF4-FFF2-40B4-BE49-F238E27FC236}">
                <a16:creationId xmlns:a16="http://schemas.microsoft.com/office/drawing/2014/main" id="{947E511F-5C62-407F-AC23-525488826F52}"/>
              </a:ext>
            </a:extLst>
          </p:cNvPr>
          <p:cNvSpPr>
            <a:spLocks noChangeShapeType="1"/>
          </p:cNvSpPr>
          <p:nvPr/>
        </p:nvSpPr>
        <p:spPr bwMode="auto">
          <a:xfrm>
            <a:off x="6696075" y="1752600"/>
            <a:ext cx="1609725" cy="0"/>
          </a:xfrm>
          <a:prstGeom prst="line">
            <a:avLst/>
          </a:prstGeom>
          <a:noFill/>
          <a:ln w="9525">
            <a:noFill/>
            <a:round/>
            <a:headEnd/>
            <a:tailEnd/>
          </a:ln>
        </p:spPr>
        <p:txBody>
          <a:bodyPr wrap="none"/>
          <a:lstStyle/>
          <a:p>
            <a:endParaRPr lang="en-US"/>
          </a:p>
        </p:txBody>
      </p:sp>
      <p:sp>
        <p:nvSpPr>
          <p:cNvPr id="18" name="Line 68">
            <a:extLst>
              <a:ext uri="{FF2B5EF4-FFF2-40B4-BE49-F238E27FC236}">
                <a16:creationId xmlns:a16="http://schemas.microsoft.com/office/drawing/2014/main" id="{B3FADFC9-0E45-471A-B575-86502EAD6FF4}"/>
              </a:ext>
            </a:extLst>
          </p:cNvPr>
          <p:cNvSpPr>
            <a:spLocks noChangeShapeType="1"/>
          </p:cNvSpPr>
          <p:nvPr/>
        </p:nvSpPr>
        <p:spPr bwMode="auto">
          <a:xfrm>
            <a:off x="6543675" y="1600200"/>
            <a:ext cx="1609725" cy="0"/>
          </a:xfrm>
          <a:prstGeom prst="line">
            <a:avLst/>
          </a:prstGeom>
          <a:noFill/>
          <a:ln w="9525">
            <a:noFill/>
            <a:round/>
            <a:headEnd/>
            <a:tailEnd/>
          </a:ln>
        </p:spPr>
        <p:txBody>
          <a:bodyPr wrap="none"/>
          <a:lstStyle/>
          <a:p>
            <a:endParaRPr lang="en-US"/>
          </a:p>
        </p:txBody>
      </p:sp>
      <p:pic>
        <p:nvPicPr>
          <p:cNvPr id="19" name="Picture 4">
            <a:extLst>
              <a:ext uri="{FF2B5EF4-FFF2-40B4-BE49-F238E27FC236}">
                <a16:creationId xmlns:a16="http://schemas.microsoft.com/office/drawing/2014/main" id="{0D827060-EAF1-4F15-8B4F-8A7230A892E2}"/>
              </a:ext>
            </a:extLst>
          </p:cNvPr>
          <p:cNvPicPr>
            <a:picLocks noChangeAspect="1" noChangeArrowheads="1"/>
          </p:cNvPicPr>
          <p:nvPr/>
        </p:nvPicPr>
        <p:blipFill>
          <a:blip r:embed="rId2"/>
          <a:srcRect/>
          <a:stretch>
            <a:fillRect/>
          </a:stretch>
        </p:blipFill>
        <p:spPr bwMode="auto">
          <a:xfrm>
            <a:off x="7696200" y="533400"/>
            <a:ext cx="1066800" cy="960438"/>
          </a:xfrm>
          <a:prstGeom prst="rect">
            <a:avLst/>
          </a:prstGeom>
          <a:noFill/>
          <a:ln w="9525">
            <a:noFill/>
            <a:miter lim="800000"/>
            <a:headEnd/>
            <a:tailEnd/>
          </a:ln>
        </p:spPr>
      </p:pic>
      <p:sp>
        <p:nvSpPr>
          <p:cNvPr id="20" name="Text Box 6">
            <a:extLst>
              <a:ext uri="{FF2B5EF4-FFF2-40B4-BE49-F238E27FC236}">
                <a16:creationId xmlns:a16="http://schemas.microsoft.com/office/drawing/2014/main" id="{200FCFEE-7C02-467B-AA5D-E9BE70F095CB}"/>
              </a:ext>
            </a:extLst>
          </p:cNvPr>
          <p:cNvSpPr txBox="1">
            <a:spLocks noChangeArrowheads="1"/>
          </p:cNvSpPr>
          <p:nvPr/>
        </p:nvSpPr>
        <p:spPr bwMode="auto">
          <a:xfrm>
            <a:off x="7702550" y="1600200"/>
            <a:ext cx="1441450" cy="457200"/>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ja-JP" sz="1200" b="1" i="1">
              <a:solidFill>
                <a:srgbClr val="336699"/>
              </a:solidFill>
              <a:ea typeface="ＭＳ Ｐゴシック" charset="-128"/>
            </a:endParaRPr>
          </a:p>
        </p:txBody>
      </p:sp>
      <p:grpSp>
        <p:nvGrpSpPr>
          <p:cNvPr id="21" name="Group 37">
            <a:extLst>
              <a:ext uri="{FF2B5EF4-FFF2-40B4-BE49-F238E27FC236}">
                <a16:creationId xmlns:a16="http://schemas.microsoft.com/office/drawing/2014/main" id="{FFC92E09-82DF-4970-A951-09211F9EBDA7}"/>
              </a:ext>
            </a:extLst>
          </p:cNvPr>
          <p:cNvGrpSpPr>
            <a:grpSpLocks/>
          </p:cNvGrpSpPr>
          <p:nvPr/>
        </p:nvGrpSpPr>
        <p:grpSpPr bwMode="auto">
          <a:xfrm>
            <a:off x="7712075" y="2286002"/>
            <a:ext cx="1162050" cy="606426"/>
            <a:chOff x="7658100" y="2106614"/>
            <a:chExt cx="1162050" cy="606425"/>
          </a:xfrm>
        </p:grpSpPr>
        <p:grpSp>
          <p:nvGrpSpPr>
            <p:cNvPr id="22" name="Group 58">
              <a:extLst>
                <a:ext uri="{FF2B5EF4-FFF2-40B4-BE49-F238E27FC236}">
                  <a16:creationId xmlns:a16="http://schemas.microsoft.com/office/drawing/2014/main" id="{85337704-307F-43C2-B303-87146AB64C96}"/>
                </a:ext>
              </a:extLst>
            </p:cNvPr>
            <p:cNvGrpSpPr>
              <a:grpSpLocks/>
            </p:cNvGrpSpPr>
            <p:nvPr/>
          </p:nvGrpSpPr>
          <p:grpSpPr bwMode="auto">
            <a:xfrm>
              <a:off x="7667625" y="2106614"/>
              <a:ext cx="1152525" cy="606425"/>
              <a:chOff x="4830" y="1327"/>
              <a:chExt cx="726" cy="382"/>
            </a:xfrm>
          </p:grpSpPr>
          <p:sp>
            <p:nvSpPr>
              <p:cNvPr id="24" name="Text Box 59">
                <a:extLst>
                  <a:ext uri="{FF2B5EF4-FFF2-40B4-BE49-F238E27FC236}">
                    <a16:creationId xmlns:a16="http://schemas.microsoft.com/office/drawing/2014/main" id="{1340429D-3E15-4D57-A755-941F019811F3}"/>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Regular budget</a:t>
                </a:r>
              </a:p>
            </p:txBody>
          </p:sp>
          <p:sp>
            <p:nvSpPr>
              <p:cNvPr id="25" name="Text Box 60">
                <a:extLst>
                  <a:ext uri="{FF2B5EF4-FFF2-40B4-BE49-F238E27FC236}">
                    <a16:creationId xmlns:a16="http://schemas.microsoft.com/office/drawing/2014/main" id="{3A80393D-E420-400B-B408-A356D82CD0C6}"/>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ja-JP" sz="1200" b="1">
                    <a:solidFill>
                      <a:srgbClr val="0066CC"/>
                    </a:solidFill>
                    <a:ea typeface="ＭＳ Ｐゴシック" charset="-128"/>
                  </a:rPr>
                  <a:t>Peacekeeping</a:t>
                </a:r>
              </a:p>
            </p:txBody>
          </p:sp>
          <p:sp>
            <p:nvSpPr>
              <p:cNvPr id="26" name="Text Box 61">
                <a:extLst>
                  <a:ext uri="{FF2B5EF4-FFF2-40B4-BE49-F238E27FC236}">
                    <a16:creationId xmlns:a16="http://schemas.microsoft.com/office/drawing/2014/main" id="{53DA4EE9-AA5F-4CC7-908B-8C996B3B6CC8}"/>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ja-JP" sz="1200" b="1">
                    <a:solidFill>
                      <a:srgbClr val="B2B2B2"/>
                    </a:solidFill>
                    <a:ea typeface="ＭＳ Ｐゴシック" charset="-128"/>
                  </a:rPr>
                  <a:t>Tribunals</a:t>
                </a:r>
              </a:p>
            </p:txBody>
          </p:sp>
        </p:grpSp>
        <p:sp>
          <p:nvSpPr>
            <p:cNvPr id="23" name="Rectangle 63">
              <a:extLst>
                <a:ext uri="{FF2B5EF4-FFF2-40B4-BE49-F238E27FC236}">
                  <a16:creationId xmlns:a16="http://schemas.microsoft.com/office/drawing/2014/main" id="{FE0E9D5C-8B59-4448-85AD-4558A1B4A7AC}"/>
                </a:ext>
              </a:extLst>
            </p:cNvPr>
            <p:cNvSpPr>
              <a:spLocks noChangeArrowheads="1"/>
            </p:cNvSpPr>
            <p:nvPr/>
          </p:nvSpPr>
          <p:spPr bwMode="auto">
            <a:xfrm flipH="1">
              <a:off x="7658100" y="2362200"/>
              <a:ext cx="76200" cy="76200"/>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pSp>
      <p:sp>
        <p:nvSpPr>
          <p:cNvPr id="27" name="Rectangle 48">
            <a:extLst>
              <a:ext uri="{FF2B5EF4-FFF2-40B4-BE49-F238E27FC236}">
                <a16:creationId xmlns:a16="http://schemas.microsoft.com/office/drawing/2014/main" id="{EF8301B3-E5DD-4B9C-A94A-67D7BDDD1BBD}"/>
              </a:ext>
            </a:extLst>
          </p:cNvPr>
          <p:cNvSpPr>
            <a:spLocks/>
          </p:cNvSpPr>
          <p:nvPr/>
        </p:nvSpPr>
        <p:spPr bwMode="auto">
          <a:xfrm>
            <a:off x="7543800" y="304800"/>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8" name="Rectangle 6">
            <a:extLst>
              <a:ext uri="{FF2B5EF4-FFF2-40B4-BE49-F238E27FC236}">
                <a16:creationId xmlns:a16="http://schemas.microsoft.com/office/drawing/2014/main" id="{B6889915-A29E-4A24-B75A-73065AF69F7D}"/>
              </a:ext>
            </a:extLst>
          </p:cNvPr>
          <p:cNvSpPr txBox="1">
            <a:spLocks noGrp="1" noChangeArrowheads="1"/>
          </p:cNvSpPr>
          <p:nvPr/>
        </p:nvSpPr>
        <p:spPr bwMode="auto">
          <a:xfrm>
            <a:off x="6553200" y="6397625"/>
            <a:ext cx="2133600" cy="476250"/>
          </a:xfrm>
          <a:prstGeom prst="rect">
            <a:avLst/>
          </a:prstGeom>
          <a:noFill/>
          <a:ln w="9525">
            <a:noFill/>
            <a:miter lim="800000"/>
            <a:headEnd/>
            <a:tailEnd/>
          </a:ln>
        </p:spPr>
        <p:txBody>
          <a:bodyPr/>
          <a:lstStyle/>
          <a:p>
            <a:pPr algn="r"/>
            <a:r>
              <a:rPr lang="en-GB" altLang="ja-JP" sz="1400" dirty="0">
                <a:ea typeface="ＭＳ Ｐゴシック" charset="-128"/>
              </a:rPr>
              <a:t>15</a:t>
            </a:r>
          </a:p>
        </p:txBody>
      </p:sp>
      <p:sp>
        <p:nvSpPr>
          <p:cNvPr id="42" name="Rectangle 48">
            <a:extLst>
              <a:ext uri="{FF2B5EF4-FFF2-40B4-BE49-F238E27FC236}">
                <a16:creationId xmlns:a16="http://schemas.microsoft.com/office/drawing/2014/main" id="{966E674D-6DE1-47AB-BE25-B57582501D0E}"/>
              </a:ext>
            </a:extLst>
          </p:cNvPr>
          <p:cNvSpPr>
            <a:spLocks/>
          </p:cNvSpPr>
          <p:nvPr/>
        </p:nvSpPr>
        <p:spPr bwMode="auto">
          <a:xfrm>
            <a:off x="7543800" y="304800"/>
            <a:ext cx="76200" cy="650398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62" name="Line 62">
            <a:extLst>
              <a:ext uri="{FF2B5EF4-FFF2-40B4-BE49-F238E27FC236}">
                <a16:creationId xmlns:a16="http://schemas.microsoft.com/office/drawing/2014/main" id="{E5034437-7E2E-437D-B2F2-7E2FBE46D262}"/>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63" name="Line 64">
            <a:extLst>
              <a:ext uri="{FF2B5EF4-FFF2-40B4-BE49-F238E27FC236}">
                <a16:creationId xmlns:a16="http://schemas.microsoft.com/office/drawing/2014/main" id="{F3BAC3B6-F09A-4C62-A312-8D49AF14C879}"/>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64" name="Line 66">
            <a:extLst>
              <a:ext uri="{FF2B5EF4-FFF2-40B4-BE49-F238E27FC236}">
                <a16:creationId xmlns:a16="http://schemas.microsoft.com/office/drawing/2014/main" id="{D0009462-A8EC-48C3-BA43-EA96FF449C90}"/>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65" name="Line 68">
            <a:extLst>
              <a:ext uri="{FF2B5EF4-FFF2-40B4-BE49-F238E27FC236}">
                <a16:creationId xmlns:a16="http://schemas.microsoft.com/office/drawing/2014/main" id="{9F218156-312F-4BBA-9008-CEF7A2EE8288}"/>
              </a:ext>
            </a:extLst>
          </p:cNvPr>
          <p:cNvSpPr>
            <a:spLocks noChangeShapeType="1"/>
          </p:cNvSpPr>
          <p:nvPr/>
        </p:nvSpPr>
        <p:spPr bwMode="auto">
          <a:xfrm>
            <a:off x="6315075" y="1600200"/>
            <a:ext cx="1609725" cy="0"/>
          </a:xfrm>
          <a:prstGeom prst="line">
            <a:avLst/>
          </a:prstGeom>
          <a:noFill/>
          <a:ln w="9525">
            <a:noFill/>
            <a:round/>
            <a:headEnd/>
            <a:tailEnd/>
          </a:ln>
        </p:spPr>
        <p:txBody>
          <a:bodyPr wrap="none"/>
          <a:lstStyle/>
          <a:p>
            <a:endParaRPr lang="en-US"/>
          </a:p>
        </p:txBody>
      </p:sp>
      <p:sp>
        <p:nvSpPr>
          <p:cNvPr id="66" name="Text Box 7">
            <a:extLst>
              <a:ext uri="{FF2B5EF4-FFF2-40B4-BE49-F238E27FC236}">
                <a16:creationId xmlns:a16="http://schemas.microsoft.com/office/drawing/2014/main" id="{FD44B19E-1C73-4DA8-B480-4210FCFE5FEC}"/>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7" name="Line 58">
            <a:extLst>
              <a:ext uri="{FF2B5EF4-FFF2-40B4-BE49-F238E27FC236}">
                <a16:creationId xmlns:a16="http://schemas.microsoft.com/office/drawing/2014/main" id="{6F281789-1ECB-4323-ABFD-95AE17A24E3B}"/>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68" name="Line 62">
            <a:extLst>
              <a:ext uri="{FF2B5EF4-FFF2-40B4-BE49-F238E27FC236}">
                <a16:creationId xmlns:a16="http://schemas.microsoft.com/office/drawing/2014/main" id="{CBFC2EE8-4D74-4F2B-8508-A90604BEDBB2}"/>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69" name="Line 64">
            <a:extLst>
              <a:ext uri="{FF2B5EF4-FFF2-40B4-BE49-F238E27FC236}">
                <a16:creationId xmlns:a16="http://schemas.microsoft.com/office/drawing/2014/main" id="{A50B9419-B6CE-488E-9323-890149CCFF70}"/>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70" name="Line 66">
            <a:extLst>
              <a:ext uri="{FF2B5EF4-FFF2-40B4-BE49-F238E27FC236}">
                <a16:creationId xmlns:a16="http://schemas.microsoft.com/office/drawing/2014/main" id="{92707CCF-54F5-49BB-AE60-01891BFC338F}"/>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71" name="Line 68">
            <a:extLst>
              <a:ext uri="{FF2B5EF4-FFF2-40B4-BE49-F238E27FC236}">
                <a16:creationId xmlns:a16="http://schemas.microsoft.com/office/drawing/2014/main" id="{7259800A-D519-41BE-B0D2-175B79AF2430}"/>
              </a:ext>
            </a:extLst>
          </p:cNvPr>
          <p:cNvSpPr>
            <a:spLocks noChangeShapeType="1"/>
          </p:cNvSpPr>
          <p:nvPr/>
        </p:nvSpPr>
        <p:spPr bwMode="auto">
          <a:xfrm>
            <a:off x="6696075" y="1752600"/>
            <a:ext cx="1609725" cy="0"/>
          </a:xfrm>
          <a:prstGeom prst="line">
            <a:avLst/>
          </a:prstGeom>
          <a:noFill/>
          <a:ln w="9525">
            <a:noFill/>
            <a:round/>
            <a:headEnd/>
            <a:tailEnd/>
          </a:ln>
        </p:spPr>
        <p:txBody>
          <a:bodyPr wrap="none"/>
          <a:lstStyle/>
          <a:p>
            <a:endParaRPr lang="en-US"/>
          </a:p>
        </p:txBody>
      </p:sp>
      <p:sp>
        <p:nvSpPr>
          <p:cNvPr id="72" name="Text Box 7">
            <a:extLst>
              <a:ext uri="{FF2B5EF4-FFF2-40B4-BE49-F238E27FC236}">
                <a16:creationId xmlns:a16="http://schemas.microsoft.com/office/drawing/2014/main" id="{7D2994C9-C953-45C0-A9BF-D9EB45141B6C}"/>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73" name="Line 58">
            <a:extLst>
              <a:ext uri="{FF2B5EF4-FFF2-40B4-BE49-F238E27FC236}">
                <a16:creationId xmlns:a16="http://schemas.microsoft.com/office/drawing/2014/main" id="{C6AB9FF2-C0DE-46D4-ABE2-4249631A9FB0}"/>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74" name="Line 62">
            <a:extLst>
              <a:ext uri="{FF2B5EF4-FFF2-40B4-BE49-F238E27FC236}">
                <a16:creationId xmlns:a16="http://schemas.microsoft.com/office/drawing/2014/main" id="{A822A030-F409-495A-BD78-5C61D940F40D}"/>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75" name="Line 64">
            <a:extLst>
              <a:ext uri="{FF2B5EF4-FFF2-40B4-BE49-F238E27FC236}">
                <a16:creationId xmlns:a16="http://schemas.microsoft.com/office/drawing/2014/main" id="{0B75DCEB-1DA7-48A7-A3F6-297185C948CD}"/>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76" name="Line 66">
            <a:extLst>
              <a:ext uri="{FF2B5EF4-FFF2-40B4-BE49-F238E27FC236}">
                <a16:creationId xmlns:a16="http://schemas.microsoft.com/office/drawing/2014/main" id="{26CCBB47-6B6F-47CB-941E-999057F7ADD2}"/>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77" name="Line 68">
            <a:extLst>
              <a:ext uri="{FF2B5EF4-FFF2-40B4-BE49-F238E27FC236}">
                <a16:creationId xmlns:a16="http://schemas.microsoft.com/office/drawing/2014/main" id="{36B893D1-0261-47F4-9FFB-BBFA3D1D7D5A}"/>
              </a:ext>
            </a:extLst>
          </p:cNvPr>
          <p:cNvSpPr>
            <a:spLocks noChangeShapeType="1"/>
          </p:cNvSpPr>
          <p:nvPr/>
        </p:nvSpPr>
        <p:spPr bwMode="auto">
          <a:xfrm>
            <a:off x="6543675" y="1600200"/>
            <a:ext cx="1609725" cy="0"/>
          </a:xfrm>
          <a:prstGeom prst="line">
            <a:avLst/>
          </a:prstGeom>
          <a:noFill/>
          <a:ln w="9525">
            <a:noFill/>
            <a:round/>
            <a:headEnd/>
            <a:tailEnd/>
          </a:ln>
        </p:spPr>
        <p:txBody>
          <a:bodyPr wrap="none"/>
          <a:lstStyle/>
          <a:p>
            <a:endParaRPr lang="en-US"/>
          </a:p>
        </p:txBody>
      </p:sp>
      <p:sp>
        <p:nvSpPr>
          <p:cNvPr id="78" name="Line 62">
            <a:extLst>
              <a:ext uri="{FF2B5EF4-FFF2-40B4-BE49-F238E27FC236}">
                <a16:creationId xmlns:a16="http://schemas.microsoft.com/office/drawing/2014/main" id="{8695F6BD-CC07-4C87-82F7-B2CA2443E453}"/>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79" name="Line 64">
            <a:extLst>
              <a:ext uri="{FF2B5EF4-FFF2-40B4-BE49-F238E27FC236}">
                <a16:creationId xmlns:a16="http://schemas.microsoft.com/office/drawing/2014/main" id="{17631439-F979-448F-818C-3FEB3AE000F0}"/>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80" name="Line 66">
            <a:extLst>
              <a:ext uri="{FF2B5EF4-FFF2-40B4-BE49-F238E27FC236}">
                <a16:creationId xmlns:a16="http://schemas.microsoft.com/office/drawing/2014/main" id="{E96B7B0B-F178-4A6F-924F-A24F15E065F2}"/>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81" name="Text Box 7">
            <a:extLst>
              <a:ext uri="{FF2B5EF4-FFF2-40B4-BE49-F238E27FC236}">
                <a16:creationId xmlns:a16="http://schemas.microsoft.com/office/drawing/2014/main" id="{FA4432FD-AC13-45C8-BA28-794315D43713}"/>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2" name="Line 58">
            <a:extLst>
              <a:ext uri="{FF2B5EF4-FFF2-40B4-BE49-F238E27FC236}">
                <a16:creationId xmlns:a16="http://schemas.microsoft.com/office/drawing/2014/main" id="{D89F161C-7EF0-4C67-A6A9-A9F33D8EAB0A}"/>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83" name="Line 62">
            <a:extLst>
              <a:ext uri="{FF2B5EF4-FFF2-40B4-BE49-F238E27FC236}">
                <a16:creationId xmlns:a16="http://schemas.microsoft.com/office/drawing/2014/main" id="{EBD17B3B-8164-4C6A-A0AD-E6B07F19B457}"/>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84" name="Line 64">
            <a:extLst>
              <a:ext uri="{FF2B5EF4-FFF2-40B4-BE49-F238E27FC236}">
                <a16:creationId xmlns:a16="http://schemas.microsoft.com/office/drawing/2014/main" id="{DCAB62B9-83CC-473C-81C7-D2E262CCE5BC}"/>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85" name="Line 66">
            <a:extLst>
              <a:ext uri="{FF2B5EF4-FFF2-40B4-BE49-F238E27FC236}">
                <a16:creationId xmlns:a16="http://schemas.microsoft.com/office/drawing/2014/main" id="{45FE16C6-4A89-4987-AD48-4612D2A5DA55}"/>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86" name="Text Box 7">
            <a:extLst>
              <a:ext uri="{FF2B5EF4-FFF2-40B4-BE49-F238E27FC236}">
                <a16:creationId xmlns:a16="http://schemas.microsoft.com/office/drawing/2014/main" id="{03E1A5D5-C3AE-481A-8952-99E4B319ACDA}"/>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87" name="Line 58">
            <a:extLst>
              <a:ext uri="{FF2B5EF4-FFF2-40B4-BE49-F238E27FC236}">
                <a16:creationId xmlns:a16="http://schemas.microsoft.com/office/drawing/2014/main" id="{A8551CE7-1C1F-4699-A20A-C077B67FBE11}"/>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88" name="Line 62">
            <a:extLst>
              <a:ext uri="{FF2B5EF4-FFF2-40B4-BE49-F238E27FC236}">
                <a16:creationId xmlns:a16="http://schemas.microsoft.com/office/drawing/2014/main" id="{485FCDD4-8116-43F4-8452-E818E546FFC5}"/>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89" name="Line 64">
            <a:extLst>
              <a:ext uri="{FF2B5EF4-FFF2-40B4-BE49-F238E27FC236}">
                <a16:creationId xmlns:a16="http://schemas.microsoft.com/office/drawing/2014/main" id="{A90AE4C8-BA1D-41E4-9710-E7A88543D60B}"/>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90" name="Line 66">
            <a:extLst>
              <a:ext uri="{FF2B5EF4-FFF2-40B4-BE49-F238E27FC236}">
                <a16:creationId xmlns:a16="http://schemas.microsoft.com/office/drawing/2014/main" id="{EAB009CA-BAD9-4291-959D-92F037019A24}"/>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91" name="Line 62">
            <a:extLst>
              <a:ext uri="{FF2B5EF4-FFF2-40B4-BE49-F238E27FC236}">
                <a16:creationId xmlns:a16="http://schemas.microsoft.com/office/drawing/2014/main" id="{F1F0445A-7BCB-45A9-8F98-70C446E26931}"/>
              </a:ext>
            </a:extLst>
          </p:cNvPr>
          <p:cNvSpPr>
            <a:spLocks noChangeShapeType="1"/>
          </p:cNvSpPr>
          <p:nvPr/>
        </p:nvSpPr>
        <p:spPr bwMode="auto">
          <a:xfrm>
            <a:off x="1639888" y="1600200"/>
            <a:ext cx="1558925" cy="0"/>
          </a:xfrm>
          <a:prstGeom prst="line">
            <a:avLst/>
          </a:prstGeom>
          <a:noFill/>
          <a:ln w="9525">
            <a:noFill/>
            <a:round/>
            <a:headEnd/>
            <a:tailEnd/>
          </a:ln>
        </p:spPr>
        <p:txBody>
          <a:bodyPr wrap="none"/>
          <a:lstStyle/>
          <a:p>
            <a:endParaRPr lang="en-US"/>
          </a:p>
        </p:txBody>
      </p:sp>
      <p:sp>
        <p:nvSpPr>
          <p:cNvPr id="92" name="Line 64">
            <a:extLst>
              <a:ext uri="{FF2B5EF4-FFF2-40B4-BE49-F238E27FC236}">
                <a16:creationId xmlns:a16="http://schemas.microsoft.com/office/drawing/2014/main" id="{5B6236E5-BFBF-42FA-A9B1-081EFA89F920}"/>
              </a:ext>
            </a:extLst>
          </p:cNvPr>
          <p:cNvSpPr>
            <a:spLocks noChangeShapeType="1"/>
          </p:cNvSpPr>
          <p:nvPr/>
        </p:nvSpPr>
        <p:spPr bwMode="auto">
          <a:xfrm>
            <a:off x="3198813" y="1600200"/>
            <a:ext cx="1558925" cy="0"/>
          </a:xfrm>
          <a:prstGeom prst="line">
            <a:avLst/>
          </a:prstGeom>
          <a:noFill/>
          <a:ln w="9525">
            <a:noFill/>
            <a:round/>
            <a:headEnd/>
            <a:tailEnd/>
          </a:ln>
        </p:spPr>
        <p:txBody>
          <a:bodyPr wrap="none"/>
          <a:lstStyle/>
          <a:p>
            <a:endParaRPr lang="en-US"/>
          </a:p>
        </p:txBody>
      </p:sp>
      <p:sp>
        <p:nvSpPr>
          <p:cNvPr id="93" name="Line 66">
            <a:extLst>
              <a:ext uri="{FF2B5EF4-FFF2-40B4-BE49-F238E27FC236}">
                <a16:creationId xmlns:a16="http://schemas.microsoft.com/office/drawing/2014/main" id="{134241A1-F087-4D3C-820C-9FA14284BE9E}"/>
              </a:ext>
            </a:extLst>
          </p:cNvPr>
          <p:cNvSpPr>
            <a:spLocks noChangeShapeType="1"/>
          </p:cNvSpPr>
          <p:nvPr/>
        </p:nvSpPr>
        <p:spPr bwMode="auto">
          <a:xfrm>
            <a:off x="4757738" y="1600200"/>
            <a:ext cx="1557337" cy="0"/>
          </a:xfrm>
          <a:prstGeom prst="line">
            <a:avLst/>
          </a:prstGeom>
          <a:noFill/>
          <a:ln w="9525">
            <a:noFill/>
            <a:round/>
            <a:headEnd/>
            <a:tailEnd/>
          </a:ln>
        </p:spPr>
        <p:txBody>
          <a:bodyPr wrap="none"/>
          <a:lstStyle/>
          <a:p>
            <a:endParaRPr lang="en-US"/>
          </a:p>
        </p:txBody>
      </p:sp>
      <p:sp>
        <p:nvSpPr>
          <p:cNvPr id="94" name="Text Box 7">
            <a:extLst>
              <a:ext uri="{FF2B5EF4-FFF2-40B4-BE49-F238E27FC236}">
                <a16:creationId xmlns:a16="http://schemas.microsoft.com/office/drawing/2014/main" id="{F8714B73-A206-4E02-B3BA-B488BCC980FE}"/>
              </a:ext>
            </a:extLst>
          </p:cNvPr>
          <p:cNvSpPr txBox="1">
            <a:spLocks noChangeArrowheads="1"/>
          </p:cNvSpPr>
          <p:nvPr/>
        </p:nvSpPr>
        <p:spPr bwMode="auto">
          <a:xfrm>
            <a:off x="1508125" y="54467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95" name="Line 58">
            <a:extLst>
              <a:ext uri="{FF2B5EF4-FFF2-40B4-BE49-F238E27FC236}">
                <a16:creationId xmlns:a16="http://schemas.microsoft.com/office/drawing/2014/main" id="{C971D376-3B50-4C68-A805-AEBA152E9B85}"/>
              </a:ext>
            </a:extLst>
          </p:cNvPr>
          <p:cNvSpPr>
            <a:spLocks noChangeShapeType="1"/>
          </p:cNvSpPr>
          <p:nvPr/>
        </p:nvSpPr>
        <p:spPr bwMode="auto">
          <a:xfrm>
            <a:off x="533400" y="1752600"/>
            <a:ext cx="1487488" cy="0"/>
          </a:xfrm>
          <a:prstGeom prst="line">
            <a:avLst/>
          </a:prstGeom>
          <a:noFill/>
          <a:ln w="9525">
            <a:noFill/>
            <a:round/>
            <a:headEnd/>
            <a:tailEnd/>
          </a:ln>
        </p:spPr>
        <p:txBody>
          <a:bodyPr wrap="none"/>
          <a:lstStyle/>
          <a:p>
            <a:endParaRPr lang="en-US"/>
          </a:p>
        </p:txBody>
      </p:sp>
      <p:sp>
        <p:nvSpPr>
          <p:cNvPr id="96" name="Line 62">
            <a:extLst>
              <a:ext uri="{FF2B5EF4-FFF2-40B4-BE49-F238E27FC236}">
                <a16:creationId xmlns:a16="http://schemas.microsoft.com/office/drawing/2014/main" id="{C5A1C878-1FB9-471E-9FA9-1A91711EED4D}"/>
              </a:ext>
            </a:extLst>
          </p:cNvPr>
          <p:cNvSpPr>
            <a:spLocks noChangeShapeType="1"/>
          </p:cNvSpPr>
          <p:nvPr/>
        </p:nvSpPr>
        <p:spPr bwMode="auto">
          <a:xfrm>
            <a:off x="2020888" y="1752600"/>
            <a:ext cx="1558925" cy="0"/>
          </a:xfrm>
          <a:prstGeom prst="line">
            <a:avLst/>
          </a:prstGeom>
          <a:noFill/>
          <a:ln w="9525">
            <a:noFill/>
            <a:round/>
            <a:headEnd/>
            <a:tailEnd/>
          </a:ln>
        </p:spPr>
        <p:txBody>
          <a:bodyPr wrap="none"/>
          <a:lstStyle/>
          <a:p>
            <a:endParaRPr lang="en-US"/>
          </a:p>
        </p:txBody>
      </p:sp>
      <p:sp>
        <p:nvSpPr>
          <p:cNvPr id="97" name="Line 64">
            <a:extLst>
              <a:ext uri="{FF2B5EF4-FFF2-40B4-BE49-F238E27FC236}">
                <a16:creationId xmlns:a16="http://schemas.microsoft.com/office/drawing/2014/main" id="{97A9D000-F888-4280-8C2E-092D3D608F70}"/>
              </a:ext>
            </a:extLst>
          </p:cNvPr>
          <p:cNvSpPr>
            <a:spLocks noChangeShapeType="1"/>
          </p:cNvSpPr>
          <p:nvPr/>
        </p:nvSpPr>
        <p:spPr bwMode="auto">
          <a:xfrm>
            <a:off x="3579813" y="1752600"/>
            <a:ext cx="1558925" cy="0"/>
          </a:xfrm>
          <a:prstGeom prst="line">
            <a:avLst/>
          </a:prstGeom>
          <a:noFill/>
          <a:ln w="9525">
            <a:noFill/>
            <a:round/>
            <a:headEnd/>
            <a:tailEnd/>
          </a:ln>
        </p:spPr>
        <p:txBody>
          <a:bodyPr wrap="none"/>
          <a:lstStyle/>
          <a:p>
            <a:endParaRPr lang="en-US"/>
          </a:p>
        </p:txBody>
      </p:sp>
      <p:sp>
        <p:nvSpPr>
          <p:cNvPr id="98" name="Line 66">
            <a:extLst>
              <a:ext uri="{FF2B5EF4-FFF2-40B4-BE49-F238E27FC236}">
                <a16:creationId xmlns:a16="http://schemas.microsoft.com/office/drawing/2014/main" id="{87FDFF7C-46C6-4209-B549-46717DE3300E}"/>
              </a:ext>
            </a:extLst>
          </p:cNvPr>
          <p:cNvSpPr>
            <a:spLocks noChangeShapeType="1"/>
          </p:cNvSpPr>
          <p:nvPr/>
        </p:nvSpPr>
        <p:spPr bwMode="auto">
          <a:xfrm>
            <a:off x="5138738" y="1752600"/>
            <a:ext cx="1557337" cy="0"/>
          </a:xfrm>
          <a:prstGeom prst="line">
            <a:avLst/>
          </a:prstGeom>
          <a:noFill/>
          <a:ln w="9525">
            <a:noFill/>
            <a:round/>
            <a:headEnd/>
            <a:tailEnd/>
          </a:ln>
        </p:spPr>
        <p:txBody>
          <a:bodyPr wrap="none"/>
          <a:lstStyle/>
          <a:p>
            <a:endParaRPr lang="en-US"/>
          </a:p>
        </p:txBody>
      </p:sp>
      <p:sp>
        <p:nvSpPr>
          <p:cNvPr id="99" name="Text Box 7">
            <a:extLst>
              <a:ext uri="{FF2B5EF4-FFF2-40B4-BE49-F238E27FC236}">
                <a16:creationId xmlns:a16="http://schemas.microsoft.com/office/drawing/2014/main" id="{EB793673-7624-4FD7-B297-26EFBF774540}"/>
              </a:ext>
            </a:extLst>
          </p:cNvPr>
          <p:cNvSpPr txBox="1">
            <a:spLocks noChangeArrowheads="1"/>
          </p:cNvSpPr>
          <p:nvPr/>
        </p:nvSpPr>
        <p:spPr bwMode="auto">
          <a:xfrm>
            <a:off x="1355725" y="5294313"/>
            <a:ext cx="184150" cy="366712"/>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00" name="Line 58">
            <a:extLst>
              <a:ext uri="{FF2B5EF4-FFF2-40B4-BE49-F238E27FC236}">
                <a16:creationId xmlns:a16="http://schemas.microsoft.com/office/drawing/2014/main" id="{447480E8-1501-4E78-B501-BAE628886D59}"/>
              </a:ext>
            </a:extLst>
          </p:cNvPr>
          <p:cNvSpPr>
            <a:spLocks noChangeShapeType="1"/>
          </p:cNvSpPr>
          <p:nvPr/>
        </p:nvSpPr>
        <p:spPr bwMode="auto">
          <a:xfrm>
            <a:off x="381000" y="1600200"/>
            <a:ext cx="1487488" cy="0"/>
          </a:xfrm>
          <a:prstGeom prst="line">
            <a:avLst/>
          </a:prstGeom>
          <a:noFill/>
          <a:ln w="9525">
            <a:noFill/>
            <a:round/>
            <a:headEnd/>
            <a:tailEnd/>
          </a:ln>
        </p:spPr>
        <p:txBody>
          <a:bodyPr wrap="none"/>
          <a:lstStyle/>
          <a:p>
            <a:endParaRPr lang="en-US"/>
          </a:p>
        </p:txBody>
      </p:sp>
      <p:sp>
        <p:nvSpPr>
          <p:cNvPr id="101" name="Line 62">
            <a:extLst>
              <a:ext uri="{FF2B5EF4-FFF2-40B4-BE49-F238E27FC236}">
                <a16:creationId xmlns:a16="http://schemas.microsoft.com/office/drawing/2014/main" id="{2884DF66-A5A0-41B9-ACB9-A3475005A5DE}"/>
              </a:ext>
            </a:extLst>
          </p:cNvPr>
          <p:cNvSpPr>
            <a:spLocks noChangeShapeType="1"/>
          </p:cNvSpPr>
          <p:nvPr/>
        </p:nvSpPr>
        <p:spPr bwMode="auto">
          <a:xfrm>
            <a:off x="1868488" y="1600200"/>
            <a:ext cx="1558925" cy="0"/>
          </a:xfrm>
          <a:prstGeom prst="line">
            <a:avLst/>
          </a:prstGeom>
          <a:noFill/>
          <a:ln w="9525">
            <a:noFill/>
            <a:round/>
            <a:headEnd/>
            <a:tailEnd/>
          </a:ln>
        </p:spPr>
        <p:txBody>
          <a:bodyPr wrap="none"/>
          <a:lstStyle/>
          <a:p>
            <a:endParaRPr lang="en-US"/>
          </a:p>
        </p:txBody>
      </p:sp>
      <p:sp>
        <p:nvSpPr>
          <p:cNvPr id="102" name="Line 64">
            <a:extLst>
              <a:ext uri="{FF2B5EF4-FFF2-40B4-BE49-F238E27FC236}">
                <a16:creationId xmlns:a16="http://schemas.microsoft.com/office/drawing/2014/main" id="{2213B290-8E10-4425-8CE0-BE4472F77A62}"/>
              </a:ext>
            </a:extLst>
          </p:cNvPr>
          <p:cNvSpPr>
            <a:spLocks noChangeShapeType="1"/>
          </p:cNvSpPr>
          <p:nvPr/>
        </p:nvSpPr>
        <p:spPr bwMode="auto">
          <a:xfrm>
            <a:off x="3427413" y="1600200"/>
            <a:ext cx="1558925" cy="0"/>
          </a:xfrm>
          <a:prstGeom prst="line">
            <a:avLst/>
          </a:prstGeom>
          <a:noFill/>
          <a:ln w="9525">
            <a:noFill/>
            <a:round/>
            <a:headEnd/>
            <a:tailEnd/>
          </a:ln>
        </p:spPr>
        <p:txBody>
          <a:bodyPr wrap="none"/>
          <a:lstStyle/>
          <a:p>
            <a:endParaRPr lang="en-US"/>
          </a:p>
        </p:txBody>
      </p:sp>
      <p:sp>
        <p:nvSpPr>
          <p:cNvPr id="103" name="Line 66">
            <a:extLst>
              <a:ext uri="{FF2B5EF4-FFF2-40B4-BE49-F238E27FC236}">
                <a16:creationId xmlns:a16="http://schemas.microsoft.com/office/drawing/2014/main" id="{5579B16D-878A-4733-B67E-26086546A4D7}"/>
              </a:ext>
            </a:extLst>
          </p:cNvPr>
          <p:cNvSpPr>
            <a:spLocks noChangeShapeType="1"/>
          </p:cNvSpPr>
          <p:nvPr/>
        </p:nvSpPr>
        <p:spPr bwMode="auto">
          <a:xfrm>
            <a:off x="4986338" y="1600200"/>
            <a:ext cx="1557337" cy="0"/>
          </a:xfrm>
          <a:prstGeom prst="line">
            <a:avLst/>
          </a:prstGeom>
          <a:noFill/>
          <a:ln w="9525">
            <a:noFill/>
            <a:round/>
            <a:headEnd/>
            <a:tailEnd/>
          </a:ln>
        </p:spPr>
        <p:txBody>
          <a:bodyPr wrap="none"/>
          <a:lstStyle/>
          <a:p>
            <a:endParaRPr lang="en-US"/>
          </a:p>
        </p:txBody>
      </p:sp>
      <p:sp>
        <p:nvSpPr>
          <p:cNvPr id="104" name="Text Box 77">
            <a:extLst>
              <a:ext uri="{FF2B5EF4-FFF2-40B4-BE49-F238E27FC236}">
                <a16:creationId xmlns:a16="http://schemas.microsoft.com/office/drawing/2014/main" id="{92A289F2-B46F-4751-AA6D-43FB8EE48544}"/>
              </a:ext>
            </a:extLst>
          </p:cNvPr>
          <p:cNvSpPr txBox="1">
            <a:spLocks noChangeArrowheads="1"/>
          </p:cNvSpPr>
          <p:nvPr/>
        </p:nvSpPr>
        <p:spPr bwMode="auto">
          <a:xfrm>
            <a:off x="42023" y="193182"/>
            <a:ext cx="7772192" cy="1046440"/>
          </a:xfrm>
          <a:prstGeom prst="rect">
            <a:avLst/>
          </a:prstGeom>
          <a:noFill/>
          <a:ln w="9525">
            <a:noFill/>
            <a:miter lim="800000"/>
            <a:headEnd/>
            <a:tailEnd/>
          </a:ln>
        </p:spPr>
        <p:txBody>
          <a:bodyPr wrap="none">
            <a:spAutoFit/>
          </a:bodyPr>
          <a:lstStyle/>
          <a:p>
            <a:r>
              <a:rPr lang="en-GB" altLang="ja-JP" sz="2700" dirty="0">
                <a:ea typeface="ＭＳ Ｐゴシック" pitchFamily="34" charset="-128"/>
              </a:rPr>
              <a:t>Chart 15 -</a:t>
            </a:r>
            <a:r>
              <a:rPr lang="en-GB" altLang="ja-JP" sz="2700" dirty="0">
                <a:solidFill>
                  <a:srgbClr val="0066CC"/>
                </a:solidFill>
                <a:ea typeface="ＭＳ Ｐゴシック" pitchFamily="34" charset="-128"/>
              </a:rPr>
              <a:t> </a:t>
            </a:r>
            <a:r>
              <a:rPr lang="en-GB" altLang="ja-JP" sz="2700" dirty="0">
                <a:solidFill>
                  <a:srgbClr val="0066CC"/>
                </a:solidFill>
                <a:ea typeface="ＭＳ Ｐゴシック" charset="-128"/>
              </a:rPr>
              <a:t>Outstanding Payments to  Member States</a:t>
            </a:r>
          </a:p>
          <a:p>
            <a:r>
              <a:rPr lang="en-GB" altLang="ja-JP" sz="1700" dirty="0">
                <a:ea typeface="ＭＳ Ｐゴシック" charset="-128"/>
              </a:rPr>
              <a:t>Amounts Owed for Troops/Formed Police Units and Contingent-Owned Equipment</a:t>
            </a:r>
          </a:p>
          <a:p>
            <a:r>
              <a:rPr lang="en-GB" altLang="ja-JP" sz="1700" dirty="0">
                <a:ea typeface="ＭＳ Ｐゴシック" charset="-128"/>
              </a:rPr>
              <a:t>at 30 April 2019 </a:t>
            </a:r>
            <a:r>
              <a:rPr lang="en-US" altLang="ja-JP" sz="1700" dirty="0">
                <a:ea typeface="ＭＳ Ｐゴシック" charset="-128"/>
              </a:rPr>
              <a:t>(US$ millions)</a:t>
            </a:r>
            <a:r>
              <a:rPr lang="en-GB" altLang="ja-JP" sz="1700" dirty="0">
                <a:solidFill>
                  <a:srgbClr val="0066FF"/>
                </a:solidFill>
                <a:ea typeface="ＭＳ Ｐゴシック" charset="-128"/>
              </a:rPr>
              <a:t> </a:t>
            </a:r>
          </a:p>
        </p:txBody>
      </p:sp>
      <p:sp>
        <p:nvSpPr>
          <p:cNvPr id="161" name="Text Box 9">
            <a:extLst>
              <a:ext uri="{FF2B5EF4-FFF2-40B4-BE49-F238E27FC236}">
                <a16:creationId xmlns:a16="http://schemas.microsoft.com/office/drawing/2014/main" id="{84048D80-7067-48D6-A3CE-62D9D7710E06}"/>
              </a:ext>
            </a:extLst>
          </p:cNvPr>
          <p:cNvSpPr txBox="1">
            <a:spLocks noChangeArrowheads="1"/>
          </p:cNvSpPr>
          <p:nvPr/>
        </p:nvSpPr>
        <p:spPr bwMode="auto">
          <a:xfrm>
            <a:off x="2481481" y="1386233"/>
            <a:ext cx="3009463" cy="376237"/>
          </a:xfrm>
          <a:prstGeom prst="rect">
            <a:avLst/>
          </a:prstGeom>
          <a:noFill/>
          <a:ln w="9525">
            <a:noFill/>
            <a:miter lim="800000"/>
            <a:headEnd/>
            <a:tailEnd/>
          </a:ln>
        </p:spPr>
        <p:txBody>
          <a:bodyPr wrap="square" lIns="101811" tIns="50906" rIns="101811" bIns="50906">
            <a:spAutoFit/>
          </a:bodyPr>
          <a:lstStyle/>
          <a:p>
            <a:pPr algn="ctr" defTabSz="1019175" eaLnBrk="0" hangingPunct="0">
              <a:spcBef>
                <a:spcPct val="50000"/>
              </a:spcBef>
            </a:pPr>
            <a:r>
              <a:rPr lang="en-GB" altLang="ja-JP" sz="1800" b="1" dirty="0">
                <a:ea typeface="ＭＳ Ｐゴシック" charset="-128"/>
              </a:rPr>
              <a:t>Liabilities: 85 Member States</a:t>
            </a:r>
          </a:p>
        </p:txBody>
      </p:sp>
      <p:graphicFrame>
        <p:nvGraphicFramePr>
          <p:cNvPr id="163" name="Chart 162">
            <a:extLst>
              <a:ext uri="{FF2B5EF4-FFF2-40B4-BE49-F238E27FC236}">
                <a16:creationId xmlns:a16="http://schemas.microsoft.com/office/drawing/2014/main" id="{427BCBE8-A573-4DB4-A9CF-96F6721BFA22}"/>
              </a:ext>
            </a:extLst>
          </p:cNvPr>
          <p:cNvGraphicFramePr>
            <a:graphicFrameLocks/>
          </p:cNvGraphicFramePr>
          <p:nvPr>
            <p:extLst>
              <p:ext uri="{D42A27DB-BD31-4B8C-83A1-F6EECF244321}">
                <p14:modId xmlns:p14="http://schemas.microsoft.com/office/powerpoint/2010/main" val="3920426695"/>
              </p:ext>
            </p:extLst>
          </p:nvPr>
        </p:nvGraphicFramePr>
        <p:xfrm>
          <a:off x="-119063" y="1940419"/>
          <a:ext cx="7467600" cy="3741420"/>
        </p:xfrm>
        <a:graphic>
          <a:graphicData uri="http://schemas.openxmlformats.org/drawingml/2006/chart">
            <c:chart xmlns:c="http://schemas.openxmlformats.org/drawingml/2006/chart" xmlns:r="http://schemas.openxmlformats.org/officeDocument/2006/relationships" r:id="rId3"/>
          </a:graphicData>
        </a:graphic>
      </p:graphicFrame>
      <p:sp>
        <p:nvSpPr>
          <p:cNvPr id="164" name="Text Box 57">
            <a:extLst>
              <a:ext uri="{FF2B5EF4-FFF2-40B4-BE49-F238E27FC236}">
                <a16:creationId xmlns:a16="http://schemas.microsoft.com/office/drawing/2014/main" id="{ED41CEB9-D306-452D-A762-9AACA2B33FC0}"/>
              </a:ext>
            </a:extLst>
          </p:cNvPr>
          <p:cNvSpPr txBox="1">
            <a:spLocks noChangeArrowheads="1"/>
          </p:cNvSpPr>
          <p:nvPr/>
        </p:nvSpPr>
        <p:spPr bwMode="auto">
          <a:xfrm>
            <a:off x="497572" y="6524847"/>
            <a:ext cx="6019800" cy="349028"/>
          </a:xfrm>
          <a:prstGeom prst="rect">
            <a:avLst/>
          </a:prstGeom>
          <a:noFill/>
          <a:ln w="9525">
            <a:noFill/>
            <a:miter lim="800000"/>
            <a:headEnd/>
            <a:tailEnd/>
          </a:ln>
        </p:spPr>
        <p:txBody>
          <a:bodyPr lIns="101811" tIns="50906" rIns="101811" bIns="50906">
            <a:spAutoFit/>
          </a:bodyPr>
          <a:lstStyle/>
          <a:p>
            <a:pPr algn="ctr" defTabSz="1019175"/>
            <a:r>
              <a:rPr lang="en-US" altLang="ja-JP" sz="1600" dirty="0">
                <a:ea typeface="ＭＳ Ｐゴシック" charset="-128"/>
              </a:rPr>
              <a:t>*excluding letters of assist, and death and disability claims</a:t>
            </a:r>
          </a:p>
        </p:txBody>
      </p:sp>
    </p:spTree>
    <p:extLst>
      <p:ext uri="{BB962C8B-B14F-4D97-AF65-F5344CB8AC3E}">
        <p14:creationId xmlns:p14="http://schemas.microsoft.com/office/powerpoint/2010/main" val="88327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a:extLst>
              <a:ext uri="{FF2B5EF4-FFF2-40B4-BE49-F238E27FC236}">
                <a16:creationId xmlns:a16="http://schemas.microsoft.com/office/drawing/2014/main" id="{5AE0BD25-8A85-43BB-B0A4-FAF1AB399849}"/>
              </a:ext>
            </a:extLst>
          </p:cNvPr>
          <p:cNvSpPr txBox="1">
            <a:spLocks noChangeArrowheads="1"/>
          </p:cNvSpPr>
          <p:nvPr/>
        </p:nvSpPr>
        <p:spPr bwMode="auto">
          <a:xfrm>
            <a:off x="228600" y="262940"/>
            <a:ext cx="6698437" cy="769441"/>
          </a:xfrm>
          <a:prstGeom prst="rect">
            <a:avLst/>
          </a:prstGeom>
          <a:noFill/>
          <a:ln w="9525">
            <a:noFill/>
            <a:miter lim="800000"/>
            <a:headEnd/>
            <a:tailEnd/>
          </a:ln>
        </p:spPr>
        <p:txBody>
          <a:bodyPr wrap="none">
            <a:spAutoFit/>
          </a:bodyPr>
          <a:lstStyle/>
          <a:p>
            <a:r>
              <a:rPr lang="en-GB" altLang="ja-JP" sz="2400" dirty="0">
                <a:ea typeface="ＭＳ Ｐゴシック" pitchFamily="34" charset="-128"/>
              </a:rPr>
              <a:t>Chart 16 - </a:t>
            </a:r>
            <a:r>
              <a:rPr lang="en-GB" altLang="ja-JP" sz="2400" dirty="0">
                <a:solidFill>
                  <a:srgbClr val="009900"/>
                </a:solidFill>
                <a:ea typeface="ＭＳ Ｐゴシック" pitchFamily="34" charset="-128"/>
              </a:rPr>
              <a:t>Tribunal </a:t>
            </a:r>
            <a:r>
              <a:rPr lang="en-GB" altLang="en-US" sz="2400" dirty="0">
                <a:solidFill>
                  <a:srgbClr val="009900"/>
                </a:solidFill>
              </a:rPr>
              <a:t>Assessments as at 30 April 2019 </a:t>
            </a:r>
            <a:br>
              <a:rPr lang="en-GB" altLang="en-US" sz="2400" dirty="0">
                <a:solidFill>
                  <a:srgbClr val="009900"/>
                </a:solidFill>
              </a:rPr>
            </a:br>
            <a:r>
              <a:rPr lang="en-GB" altLang="en-US" sz="2000" dirty="0"/>
              <a:t>Actual (US$ millions)</a:t>
            </a:r>
          </a:p>
        </p:txBody>
      </p:sp>
      <p:pic>
        <p:nvPicPr>
          <p:cNvPr id="7" name="Picture 4">
            <a:extLst>
              <a:ext uri="{FF2B5EF4-FFF2-40B4-BE49-F238E27FC236}">
                <a16:creationId xmlns:a16="http://schemas.microsoft.com/office/drawing/2014/main" id="{D59D7B32-260F-4E4F-81BF-66308D16718A}"/>
              </a:ext>
            </a:extLst>
          </p:cNvPr>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8" name="Rectangle 48">
            <a:extLst>
              <a:ext uri="{FF2B5EF4-FFF2-40B4-BE49-F238E27FC236}">
                <a16:creationId xmlns:a16="http://schemas.microsoft.com/office/drawing/2014/main" id="{FDBB736C-8630-4640-9E86-D75D49C601B3}"/>
              </a:ext>
            </a:extLst>
          </p:cNvPr>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9" name="Text Box 6">
            <a:extLst>
              <a:ext uri="{FF2B5EF4-FFF2-40B4-BE49-F238E27FC236}">
                <a16:creationId xmlns:a16="http://schemas.microsoft.com/office/drawing/2014/main" id="{1DC60B9A-3042-45AD-B415-4295987D0C95}"/>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10" name="Group 36">
            <a:extLst>
              <a:ext uri="{FF2B5EF4-FFF2-40B4-BE49-F238E27FC236}">
                <a16:creationId xmlns:a16="http://schemas.microsoft.com/office/drawing/2014/main" id="{B4C1200B-917F-4A32-B778-1A9FFBDF9B0E}"/>
              </a:ext>
            </a:extLst>
          </p:cNvPr>
          <p:cNvGrpSpPr>
            <a:grpSpLocks/>
          </p:cNvGrpSpPr>
          <p:nvPr/>
        </p:nvGrpSpPr>
        <p:grpSpPr bwMode="auto">
          <a:xfrm>
            <a:off x="7658101" y="2190975"/>
            <a:ext cx="1162050" cy="630710"/>
            <a:chOff x="7658100" y="2106614"/>
            <a:chExt cx="1162050" cy="606425"/>
          </a:xfrm>
        </p:grpSpPr>
        <p:grpSp>
          <p:nvGrpSpPr>
            <p:cNvPr id="11" name="Group 58">
              <a:extLst>
                <a:ext uri="{FF2B5EF4-FFF2-40B4-BE49-F238E27FC236}">
                  <a16:creationId xmlns:a16="http://schemas.microsoft.com/office/drawing/2014/main" id="{E7B0405A-57E6-4682-B6DA-8D05DEC17447}"/>
                </a:ext>
              </a:extLst>
            </p:cNvPr>
            <p:cNvGrpSpPr>
              <a:grpSpLocks/>
            </p:cNvGrpSpPr>
            <p:nvPr/>
          </p:nvGrpSpPr>
          <p:grpSpPr bwMode="auto">
            <a:xfrm>
              <a:off x="7667625" y="2106614"/>
              <a:ext cx="1152525" cy="606425"/>
              <a:chOff x="4830" y="1327"/>
              <a:chExt cx="726" cy="382"/>
            </a:xfrm>
          </p:grpSpPr>
          <p:sp>
            <p:nvSpPr>
              <p:cNvPr id="13" name="Text Box 59">
                <a:extLst>
                  <a:ext uri="{FF2B5EF4-FFF2-40B4-BE49-F238E27FC236}">
                    <a16:creationId xmlns:a16="http://schemas.microsoft.com/office/drawing/2014/main" id="{971EB7DF-7338-403A-BA8E-D45EC989FEE9}"/>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14" name="Text Box 60">
                <a:extLst>
                  <a:ext uri="{FF2B5EF4-FFF2-40B4-BE49-F238E27FC236}">
                    <a16:creationId xmlns:a16="http://schemas.microsoft.com/office/drawing/2014/main" id="{7B0D020A-BB88-4335-A7B2-75E850D343B9}"/>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15" name="Text Box 61">
                <a:extLst>
                  <a:ext uri="{FF2B5EF4-FFF2-40B4-BE49-F238E27FC236}">
                    <a16:creationId xmlns:a16="http://schemas.microsoft.com/office/drawing/2014/main" id="{6AA95C3A-45FB-48BD-851C-11AC6A4D29A3}"/>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12" name="Rectangle 63">
              <a:extLst>
                <a:ext uri="{FF2B5EF4-FFF2-40B4-BE49-F238E27FC236}">
                  <a16:creationId xmlns:a16="http://schemas.microsoft.com/office/drawing/2014/main" id="{0F355AF0-4A2F-4027-B58C-6EF84F3DD404}"/>
                </a:ext>
              </a:extLst>
            </p:cNvPr>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16" name="Rectangle 6">
            <a:extLst>
              <a:ext uri="{FF2B5EF4-FFF2-40B4-BE49-F238E27FC236}">
                <a16:creationId xmlns:a16="http://schemas.microsoft.com/office/drawing/2014/main" id="{CA8F03D2-DEA0-4F79-92FA-04AA6DCC8543}"/>
              </a:ext>
            </a:extLst>
          </p:cNvPr>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US" altLang="en-US" sz="1400" dirty="0"/>
              <a:t>16</a:t>
            </a:r>
            <a:endParaRPr lang="en-GB" altLang="en-US" sz="1400" dirty="0"/>
          </a:p>
        </p:txBody>
      </p:sp>
      <p:sp>
        <p:nvSpPr>
          <p:cNvPr id="17" name="Text Box 46">
            <a:extLst>
              <a:ext uri="{FF2B5EF4-FFF2-40B4-BE49-F238E27FC236}">
                <a16:creationId xmlns:a16="http://schemas.microsoft.com/office/drawing/2014/main" id="{B18AA0F4-5554-48DC-95F7-A44CECB6DDC9}"/>
              </a:ext>
            </a:extLst>
          </p:cNvPr>
          <p:cNvSpPr txBox="1">
            <a:spLocks noChangeArrowheads="1"/>
          </p:cNvSpPr>
          <p:nvPr/>
        </p:nvSpPr>
        <p:spPr bwMode="auto">
          <a:xfrm>
            <a:off x="514287" y="6336821"/>
            <a:ext cx="3612527" cy="307777"/>
          </a:xfrm>
          <a:prstGeom prst="rect">
            <a:avLst/>
          </a:prstGeom>
          <a:noFill/>
          <a:ln w="9525">
            <a:noFill/>
            <a:miter lim="800000"/>
            <a:headEnd/>
            <a:tailEnd/>
          </a:ln>
        </p:spPr>
        <p:txBody>
          <a:bodyPr wrap="none">
            <a:spAutoFit/>
          </a:bodyPr>
          <a:lstStyle/>
          <a:p>
            <a:r>
              <a:rPr lang="en-US" altLang="en-US" sz="1400" dirty="0"/>
              <a:t>*Compared to $83.2 million as at 30 April 2018</a:t>
            </a:r>
          </a:p>
        </p:txBody>
      </p:sp>
      <p:graphicFrame>
        <p:nvGraphicFramePr>
          <p:cNvPr id="18" name="Object 17">
            <a:extLst>
              <a:ext uri="{FF2B5EF4-FFF2-40B4-BE49-F238E27FC236}">
                <a16:creationId xmlns:a16="http://schemas.microsoft.com/office/drawing/2014/main" id="{173074EB-ADFD-4F7B-972C-FA7DF8C60A41}"/>
              </a:ext>
            </a:extLst>
          </p:cNvPr>
          <p:cNvGraphicFramePr>
            <a:graphicFrameLocks noChangeAspect="1"/>
          </p:cNvGraphicFramePr>
          <p:nvPr>
            <p:extLst>
              <p:ext uri="{D42A27DB-BD31-4B8C-83A1-F6EECF244321}">
                <p14:modId xmlns:p14="http://schemas.microsoft.com/office/powerpoint/2010/main" val="1103285678"/>
              </p:ext>
            </p:extLst>
          </p:nvPr>
        </p:nvGraphicFramePr>
        <p:xfrm>
          <a:off x="419099" y="717654"/>
          <a:ext cx="6867588" cy="5134666"/>
        </p:xfrm>
        <a:graphic>
          <a:graphicData uri="http://schemas.openxmlformats.org/presentationml/2006/ole">
            <mc:AlternateContent xmlns:mc="http://schemas.openxmlformats.org/markup-compatibility/2006">
              <mc:Choice xmlns:v="urn:schemas-microsoft-com:vml" Requires="v">
                <p:oleObj spid="_x0000_s5561" name="Worksheet" r:id="rId4" imgW="4922470" imgH="3429000" progId="Excel.Sheet.12">
                  <p:embed/>
                </p:oleObj>
              </mc:Choice>
              <mc:Fallback>
                <p:oleObj name="Worksheet" r:id="rId4" imgW="4922470" imgH="3429000" progId="Excel.Sheet.12">
                  <p:embed/>
                  <p:pic>
                    <p:nvPicPr>
                      <p:cNvPr id="26" name="Object 25">
                        <a:extLst>
                          <a:ext uri="{FF2B5EF4-FFF2-40B4-BE49-F238E27FC236}">
                            <a16:creationId xmlns:a16="http://schemas.microsoft.com/office/drawing/2014/main" id="{AFC632D3-C2A6-442E-A3D0-E598EC5FA56C}"/>
                          </a:ext>
                        </a:extLst>
                      </p:cNvPr>
                      <p:cNvPicPr/>
                      <p:nvPr/>
                    </p:nvPicPr>
                    <p:blipFill>
                      <a:blip r:embed="rId5"/>
                      <a:stretch>
                        <a:fillRect/>
                      </a:stretch>
                    </p:blipFill>
                    <p:spPr>
                      <a:xfrm>
                        <a:off x="419099" y="717654"/>
                        <a:ext cx="6867588" cy="5134666"/>
                      </a:xfrm>
                      <a:prstGeom prst="rect">
                        <a:avLst/>
                      </a:prstGeom>
                    </p:spPr>
                  </p:pic>
                </p:oleObj>
              </mc:Fallback>
            </mc:AlternateContent>
          </a:graphicData>
        </a:graphic>
      </p:graphicFrame>
      <p:sp>
        <p:nvSpPr>
          <p:cNvPr id="19" name="TextBox 18">
            <a:extLst>
              <a:ext uri="{FF2B5EF4-FFF2-40B4-BE49-F238E27FC236}">
                <a16:creationId xmlns:a16="http://schemas.microsoft.com/office/drawing/2014/main" id="{83C8B004-C10E-43EE-BE38-C17BE564D7A3}"/>
              </a:ext>
            </a:extLst>
          </p:cNvPr>
          <p:cNvSpPr txBox="1"/>
          <p:nvPr/>
        </p:nvSpPr>
        <p:spPr>
          <a:xfrm flipH="1" flipV="1">
            <a:off x="5334000" y="4328319"/>
            <a:ext cx="381000" cy="304800"/>
          </a:xfrm>
          <a:prstGeom prst="rect">
            <a:avLst/>
          </a:prstGeom>
          <a:noFill/>
        </p:spPr>
        <p:txBody>
          <a:bodyPr wrap="square" rtlCol="0">
            <a:spAutoFit/>
          </a:bodyPr>
          <a:lstStyle/>
          <a:p>
            <a:r>
              <a:rPr lang="en-US" sz="1400" dirty="0"/>
              <a:t>*</a:t>
            </a:r>
          </a:p>
        </p:txBody>
      </p:sp>
    </p:spTree>
    <p:extLst>
      <p:ext uri="{BB962C8B-B14F-4D97-AF65-F5344CB8AC3E}">
        <p14:creationId xmlns:p14="http://schemas.microsoft.com/office/powerpoint/2010/main" val="2402511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7">
            <a:extLst>
              <a:ext uri="{FF2B5EF4-FFF2-40B4-BE49-F238E27FC236}">
                <a16:creationId xmlns:a16="http://schemas.microsoft.com/office/drawing/2014/main" id="{BEF2E8C3-08B3-4D89-9B9C-445D146C69B1}"/>
              </a:ext>
            </a:extLst>
          </p:cNvPr>
          <p:cNvGraphicFramePr>
            <a:graphicFrameLocks noGrp="1"/>
          </p:cNvGraphicFramePr>
          <p:nvPr>
            <p:extLst>
              <p:ext uri="{D42A27DB-BD31-4B8C-83A1-F6EECF244321}">
                <p14:modId xmlns:p14="http://schemas.microsoft.com/office/powerpoint/2010/main" val="4200026678"/>
              </p:ext>
            </p:extLst>
          </p:nvPr>
        </p:nvGraphicFramePr>
        <p:xfrm>
          <a:off x="562175" y="1347276"/>
          <a:ext cx="7147027" cy="4019532"/>
        </p:xfrm>
        <a:graphic>
          <a:graphicData uri="http://schemas.openxmlformats.org/drawingml/2006/table">
            <a:tbl>
              <a:tblPr/>
              <a:tblGrid>
                <a:gridCol w="1941815">
                  <a:extLst>
                    <a:ext uri="{9D8B030D-6E8A-4147-A177-3AD203B41FA5}">
                      <a16:colId xmlns:a16="http://schemas.microsoft.com/office/drawing/2014/main" val="20000"/>
                    </a:ext>
                  </a:extLst>
                </a:gridCol>
                <a:gridCol w="1610810">
                  <a:extLst>
                    <a:ext uri="{9D8B030D-6E8A-4147-A177-3AD203B41FA5}">
                      <a16:colId xmlns:a16="http://schemas.microsoft.com/office/drawing/2014/main" val="20001"/>
                    </a:ext>
                  </a:extLst>
                </a:gridCol>
                <a:gridCol w="1684175">
                  <a:extLst>
                    <a:ext uri="{9D8B030D-6E8A-4147-A177-3AD203B41FA5}">
                      <a16:colId xmlns:a16="http://schemas.microsoft.com/office/drawing/2014/main" val="20002"/>
                    </a:ext>
                  </a:extLst>
                </a:gridCol>
                <a:gridCol w="1910227">
                  <a:extLst>
                    <a:ext uri="{9D8B030D-6E8A-4147-A177-3AD203B41FA5}">
                      <a16:colId xmlns:a16="http://schemas.microsoft.com/office/drawing/2014/main" val="20003"/>
                    </a:ext>
                  </a:extLst>
                </a:gridCol>
              </a:tblGrid>
              <a:tr h="3719095">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Armenia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Australia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Austria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Azerbaijan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Bahrain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Bhutan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Brunei Darussalam</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Bulgaria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Canada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China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Cuba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Cyprus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Czech Republic</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Denmark</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Dominican Republic</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Estonia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Finland</a:t>
                      </a: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France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Gabon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Georgia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Germany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Greece</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Guyana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Haiti</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Hungary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Iceland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India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Ireland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Israel</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Italy</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Jamaica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Kazakhstan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Kiribati</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itchFamily="34" charset="0"/>
                          <a:cs typeface="Arial" charset="0"/>
                        </a:rPr>
                        <a:t>Kuwait</a:t>
                      </a:r>
                    </a:p>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Calibri" pitchFamily="34" charset="0"/>
                        <a:cs typeface="Arial" charset="0"/>
                      </a:endParaRP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Kyrgyzstan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Latvia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Liechtenstein</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Malaysia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Marshall Islands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Mauritius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Micronesia (Federated States of)</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Monaco</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Montenegro</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Morocco</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Nauru</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Netherlands</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New Zealand</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Nicaragua</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Niger</a:t>
                      </a:r>
                    </a:p>
                    <a:p>
                      <a:pPr marL="0" marR="0" lvl="0" indent="0" algn="l" defTabSz="1019175"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itchFamily="34" charset="0"/>
                          <a:cs typeface="Arial" charset="0"/>
                        </a:rPr>
                        <a:t>Norway</a:t>
                      </a:r>
                    </a:p>
                    <a:p>
                      <a:pPr marL="0" marR="0" lvl="0" indent="0" algn="l" defTabSz="1019175"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alibri" pitchFamily="34" charset="0"/>
                        <a:cs typeface="Arial" charset="0"/>
                      </a:endParaRPr>
                    </a:p>
                  </a:txBody>
                  <a:tcPr marL="101823" marR="101823" marT="52950" marB="52950" horzOverflow="overflow">
                    <a:lnL>
                      <a:noFill/>
                    </a:lnL>
                    <a:lnR>
                      <a:noFill/>
                    </a:lnR>
                    <a:lnT>
                      <a:noFill/>
                    </a:lnT>
                    <a:lnB>
                      <a:noFill/>
                    </a:lnB>
                    <a:lnTlToBr>
                      <a:noFill/>
                    </a:lnTlToBr>
                    <a:lnBlToTr>
                      <a:noFill/>
                    </a:lnBlToTr>
                    <a:noFill/>
                  </a:tcPr>
                </a:tc>
                <a:tc>
                  <a:txBody>
                    <a:bodyPr/>
                    <a:lstStyle>
                      <a:lvl1pPr defTabSz="1019175" eaLnBrk="0" hangingPunct="0">
                        <a:spcBef>
                          <a:spcPct val="20000"/>
                        </a:spcBef>
                        <a:defRPr sz="2800">
                          <a:solidFill>
                            <a:schemeClr val="tx1"/>
                          </a:solidFill>
                          <a:latin typeface="Arial" charset="0"/>
                          <a:cs typeface="Arial" charset="0"/>
                        </a:defRPr>
                      </a:lvl1pPr>
                      <a:lvl2pPr marL="37931725" indent="-37474525" defTabSz="101917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1019175" rtl="0" eaLnBrk="0" fontAlgn="auto" latinLnBrk="0" hangingPunct="0">
                        <a:lnSpc>
                          <a:spcPct val="100000"/>
                        </a:lnSpc>
                        <a:spcBef>
                          <a:spcPct val="20000"/>
                        </a:spcBef>
                        <a:spcAft>
                          <a:spcPts val="0"/>
                        </a:spcAft>
                        <a:buClrTx/>
                        <a:buSzTx/>
                        <a:buFontTx/>
                        <a:buNone/>
                        <a:tabLst/>
                        <a:defRPr/>
                      </a:pPr>
                      <a:r>
                        <a:rPr kumimoji="0" lang="en-US" altLang="en-US" sz="1200" b="0" i="0" u="none" strike="noStrike" cap="none" normalizeH="0" baseline="0" dirty="0">
                          <a:ln>
                            <a:noFill/>
                          </a:ln>
                          <a:solidFill>
                            <a:schemeClr val="tx1"/>
                          </a:solidFill>
                          <a:effectLst/>
                          <a:latin typeface="Calibri" pitchFamily="34" charset="0"/>
                          <a:cs typeface="Arial" charset="0"/>
                        </a:rPr>
                        <a:t>Poland</a:t>
                      </a:r>
                    </a:p>
                    <a:p>
                      <a:r>
                        <a:rPr lang="en-GB" sz="1200" dirty="0">
                          <a:latin typeface="Calibri" panose="020F0502020204030204" pitchFamily="34" charset="0"/>
                        </a:rPr>
                        <a:t>Portugal</a:t>
                      </a:r>
                    </a:p>
                    <a:p>
                      <a:r>
                        <a:rPr lang="en-GB" sz="1200" dirty="0">
                          <a:latin typeface="Calibri" panose="020F0502020204030204" pitchFamily="34" charset="0"/>
                        </a:rPr>
                        <a:t>Republic of Korea</a:t>
                      </a:r>
                    </a:p>
                    <a:p>
                      <a:r>
                        <a:rPr lang="en-GB" sz="1200" dirty="0">
                          <a:latin typeface="Calibri" panose="020F0502020204030204" pitchFamily="34" charset="0"/>
                        </a:rPr>
                        <a:t>Republic of Moldova</a:t>
                      </a:r>
                    </a:p>
                    <a:p>
                      <a:r>
                        <a:rPr lang="en-GB" sz="1200" dirty="0">
                          <a:latin typeface="Calibri" panose="020F0502020204030204" pitchFamily="34" charset="0"/>
                        </a:rPr>
                        <a:t>Samoa</a:t>
                      </a:r>
                    </a:p>
                    <a:p>
                      <a:r>
                        <a:rPr lang="en-GB" sz="1200" dirty="0">
                          <a:latin typeface="Calibri" panose="020F0502020204030204" pitchFamily="34" charset="0"/>
                        </a:rPr>
                        <a:t>Singapore</a:t>
                      </a:r>
                    </a:p>
                    <a:p>
                      <a:r>
                        <a:rPr lang="en-GB" sz="1200" dirty="0">
                          <a:latin typeface="Calibri" panose="020F0502020204030204" pitchFamily="34" charset="0"/>
                        </a:rPr>
                        <a:t>Slovakia</a:t>
                      </a:r>
                    </a:p>
                    <a:p>
                      <a:r>
                        <a:rPr lang="en-GB" sz="1200" dirty="0">
                          <a:latin typeface="Calibri" panose="020F0502020204030204" pitchFamily="34" charset="0"/>
                        </a:rPr>
                        <a:t>Solomon Islands</a:t>
                      </a:r>
                    </a:p>
                    <a:p>
                      <a:r>
                        <a:rPr lang="en-GB" sz="1200" dirty="0">
                          <a:latin typeface="Calibri" panose="020F0502020204030204" pitchFamily="34" charset="0"/>
                        </a:rPr>
                        <a:t>South Africa</a:t>
                      </a:r>
                    </a:p>
                    <a:p>
                      <a:r>
                        <a:rPr lang="en-GB" sz="1200" dirty="0">
                          <a:latin typeface="Calibri" panose="020F0502020204030204" pitchFamily="34" charset="0"/>
                        </a:rPr>
                        <a:t>Spain</a:t>
                      </a:r>
                    </a:p>
                    <a:p>
                      <a:r>
                        <a:rPr lang="en-GB" sz="1200" dirty="0">
                          <a:latin typeface="Calibri" panose="020F0502020204030204" pitchFamily="34" charset="0"/>
                        </a:rPr>
                        <a:t>Sweden</a:t>
                      </a:r>
                    </a:p>
                    <a:p>
                      <a:r>
                        <a:rPr lang="en-GB" sz="1200" dirty="0">
                          <a:latin typeface="Calibri" panose="020F0502020204030204" pitchFamily="34" charset="0"/>
                        </a:rPr>
                        <a:t>Switzerland</a:t>
                      </a:r>
                    </a:p>
                    <a:p>
                      <a:r>
                        <a:rPr lang="en-GB" sz="1200" dirty="0">
                          <a:latin typeface="Calibri" panose="020F0502020204030204" pitchFamily="34" charset="0"/>
                        </a:rPr>
                        <a:t>Turkey</a:t>
                      </a:r>
                    </a:p>
                    <a:p>
                      <a:r>
                        <a:rPr lang="en-GB" sz="1200" dirty="0">
                          <a:latin typeface="Calibri" panose="020F0502020204030204" pitchFamily="34" charset="0"/>
                        </a:rPr>
                        <a:t>Tuvalu</a:t>
                      </a:r>
                    </a:p>
                    <a:p>
                      <a:r>
                        <a:rPr lang="en-GB" sz="1200" dirty="0">
                          <a:latin typeface="Calibri" panose="020F0502020204030204" pitchFamily="34" charset="0"/>
                        </a:rPr>
                        <a:t>Ukraine</a:t>
                      </a:r>
                    </a:p>
                    <a:p>
                      <a:endParaRPr lang="en-GB" sz="1200" dirty="0">
                        <a:latin typeface="Calibri" panose="020F0502020204030204" pitchFamily="34" charset="0"/>
                      </a:endParaRPr>
                    </a:p>
                  </a:txBody>
                  <a:tcPr marL="101823" marR="101823" marT="52950" marB="5295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 name="Rectangle 6">
            <a:extLst>
              <a:ext uri="{FF2B5EF4-FFF2-40B4-BE49-F238E27FC236}">
                <a16:creationId xmlns:a16="http://schemas.microsoft.com/office/drawing/2014/main" id="{8DA0E83B-F344-468B-87B0-45D291417156}"/>
              </a:ext>
            </a:extLst>
          </p:cNvPr>
          <p:cNvSpPr>
            <a:spLocks noGrp="1" noChangeArrowheads="1"/>
          </p:cNvSpPr>
          <p:nvPr>
            <p:ph type="sldNum" sz="quarter" idx="12"/>
          </p:nvPr>
        </p:nvSpPr>
        <p:spPr>
          <a:xfrm>
            <a:off x="6553200" y="6528345"/>
            <a:ext cx="2133600" cy="495322"/>
          </a:xfrm>
          <a:noFill/>
        </p:spPr>
        <p:txBody>
          <a:bodyPr/>
          <a:lstStyle/>
          <a:p>
            <a:r>
              <a:rPr lang="en-US" altLang="en-US" dirty="0">
                <a:latin typeface="Calibri" pitchFamily="34" charset="0"/>
              </a:rPr>
              <a:t>17</a:t>
            </a:r>
            <a:endParaRPr lang="en-GB" altLang="en-US" dirty="0">
              <a:latin typeface="Calibri" pitchFamily="34" charset="0"/>
            </a:endParaRPr>
          </a:p>
        </p:txBody>
      </p:sp>
      <p:sp>
        <p:nvSpPr>
          <p:cNvPr id="5" name="Text Box 7">
            <a:extLst>
              <a:ext uri="{FF2B5EF4-FFF2-40B4-BE49-F238E27FC236}">
                <a16:creationId xmlns:a16="http://schemas.microsoft.com/office/drawing/2014/main" id="{27BF27C4-65AE-4335-BA19-B78958905FE0}"/>
              </a:ext>
            </a:extLst>
          </p:cNvPr>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 name="Line 58">
            <a:extLst>
              <a:ext uri="{FF2B5EF4-FFF2-40B4-BE49-F238E27FC236}">
                <a16:creationId xmlns:a16="http://schemas.microsoft.com/office/drawing/2014/main" id="{DD220C3D-10C7-4CC5-9C88-ADD100D5267F}"/>
              </a:ext>
            </a:extLst>
          </p:cNvPr>
          <p:cNvSpPr>
            <a:spLocks noChangeShapeType="1"/>
          </p:cNvSpPr>
          <p:nvPr/>
        </p:nvSpPr>
        <p:spPr bwMode="auto">
          <a:xfrm>
            <a:off x="228600" y="1347276"/>
            <a:ext cx="1487488" cy="0"/>
          </a:xfrm>
          <a:prstGeom prst="line">
            <a:avLst/>
          </a:prstGeom>
          <a:noFill/>
          <a:ln w="9525">
            <a:noFill/>
            <a:round/>
            <a:headEnd/>
            <a:tailEnd/>
          </a:ln>
        </p:spPr>
        <p:txBody>
          <a:bodyPr wrap="none"/>
          <a:lstStyle/>
          <a:p>
            <a:endParaRPr lang="en-US"/>
          </a:p>
        </p:txBody>
      </p:sp>
      <p:sp>
        <p:nvSpPr>
          <p:cNvPr id="7" name="Line 62">
            <a:extLst>
              <a:ext uri="{FF2B5EF4-FFF2-40B4-BE49-F238E27FC236}">
                <a16:creationId xmlns:a16="http://schemas.microsoft.com/office/drawing/2014/main" id="{D552610A-1A8A-4A42-9591-EBEE6F5E35B4}"/>
              </a:ext>
            </a:extLst>
          </p:cNvPr>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8" name="Line 66">
            <a:extLst>
              <a:ext uri="{FF2B5EF4-FFF2-40B4-BE49-F238E27FC236}">
                <a16:creationId xmlns:a16="http://schemas.microsoft.com/office/drawing/2014/main" id="{BAA6719C-AB57-4CDB-9747-AC1E7A797F36}"/>
              </a:ext>
            </a:extLst>
          </p:cNvPr>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dirty="0"/>
          </a:p>
        </p:txBody>
      </p:sp>
      <p:sp>
        <p:nvSpPr>
          <p:cNvPr id="9" name="Line 68">
            <a:extLst>
              <a:ext uri="{FF2B5EF4-FFF2-40B4-BE49-F238E27FC236}">
                <a16:creationId xmlns:a16="http://schemas.microsoft.com/office/drawing/2014/main" id="{E0F7CF2C-E787-4AC0-B303-D4D996E09D68}"/>
              </a:ext>
            </a:extLst>
          </p:cNvPr>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10" name="Text Box 77">
            <a:extLst>
              <a:ext uri="{FF2B5EF4-FFF2-40B4-BE49-F238E27FC236}">
                <a16:creationId xmlns:a16="http://schemas.microsoft.com/office/drawing/2014/main" id="{F5A2A445-CF67-4D70-82FD-188AC0761281}"/>
              </a:ext>
            </a:extLst>
          </p:cNvPr>
          <p:cNvSpPr txBox="1">
            <a:spLocks noChangeArrowheads="1"/>
          </p:cNvSpPr>
          <p:nvPr/>
        </p:nvSpPr>
        <p:spPr bwMode="auto">
          <a:xfrm>
            <a:off x="190500" y="62741"/>
            <a:ext cx="5490221"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17 -</a:t>
            </a:r>
            <a:r>
              <a:rPr lang="en-GB" altLang="ja-JP" sz="3200" dirty="0">
                <a:solidFill>
                  <a:srgbClr val="0066CC"/>
                </a:solidFill>
                <a:ea typeface="ＭＳ Ｐゴシック" pitchFamily="34" charset="-128"/>
              </a:rPr>
              <a:t> </a:t>
            </a:r>
            <a:r>
              <a:rPr lang="en-GB" altLang="en-US" sz="3200" dirty="0">
                <a:solidFill>
                  <a:srgbClr val="009900"/>
                </a:solidFill>
              </a:rPr>
              <a:t>Tribunal Assessments</a:t>
            </a:r>
            <a:br>
              <a:rPr lang="en-GB" altLang="en-US" sz="3600" dirty="0">
                <a:solidFill>
                  <a:srgbClr val="009900"/>
                </a:solidFill>
              </a:rPr>
            </a:br>
            <a:r>
              <a:rPr lang="en-GB" altLang="en-US" sz="2000" dirty="0"/>
              <a:t>Fully paid </a:t>
            </a:r>
            <a:r>
              <a:rPr lang="en-US" altLang="en-US" sz="2000" dirty="0"/>
              <a:t>at 30 April 2019: 65 Member States*</a:t>
            </a:r>
            <a:endParaRPr lang="en-GB" altLang="en-US" sz="2000" dirty="0"/>
          </a:p>
        </p:txBody>
      </p:sp>
      <p:pic>
        <p:nvPicPr>
          <p:cNvPr id="11" name="Picture 4">
            <a:extLst>
              <a:ext uri="{FF2B5EF4-FFF2-40B4-BE49-F238E27FC236}">
                <a16:creationId xmlns:a16="http://schemas.microsoft.com/office/drawing/2014/main" id="{8D93BFA7-5708-483E-A959-6A0EBE0D8987}"/>
              </a:ext>
            </a:extLst>
          </p:cNvPr>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12" name="Rectangle 48">
            <a:extLst>
              <a:ext uri="{FF2B5EF4-FFF2-40B4-BE49-F238E27FC236}">
                <a16:creationId xmlns:a16="http://schemas.microsoft.com/office/drawing/2014/main" id="{B2721284-E607-4014-804E-CDD156F35D46}"/>
              </a:ext>
            </a:extLst>
          </p:cNvPr>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13" name="Text Box 6">
            <a:extLst>
              <a:ext uri="{FF2B5EF4-FFF2-40B4-BE49-F238E27FC236}">
                <a16:creationId xmlns:a16="http://schemas.microsoft.com/office/drawing/2014/main" id="{B308FAF8-B5A3-4C3B-892D-9D6A4A16A903}"/>
              </a:ext>
            </a:extLst>
          </p:cNvPr>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14" name="Group 36">
            <a:extLst>
              <a:ext uri="{FF2B5EF4-FFF2-40B4-BE49-F238E27FC236}">
                <a16:creationId xmlns:a16="http://schemas.microsoft.com/office/drawing/2014/main" id="{9AE47257-BB0E-444D-B5A2-BD48D13DA114}"/>
              </a:ext>
            </a:extLst>
          </p:cNvPr>
          <p:cNvGrpSpPr>
            <a:grpSpLocks/>
          </p:cNvGrpSpPr>
          <p:nvPr/>
        </p:nvGrpSpPr>
        <p:grpSpPr bwMode="auto">
          <a:xfrm>
            <a:off x="7658101" y="2190975"/>
            <a:ext cx="1162050" cy="630710"/>
            <a:chOff x="7658100" y="2106614"/>
            <a:chExt cx="1162050" cy="606425"/>
          </a:xfrm>
        </p:grpSpPr>
        <p:grpSp>
          <p:nvGrpSpPr>
            <p:cNvPr id="15" name="Group 58">
              <a:extLst>
                <a:ext uri="{FF2B5EF4-FFF2-40B4-BE49-F238E27FC236}">
                  <a16:creationId xmlns:a16="http://schemas.microsoft.com/office/drawing/2014/main" id="{7F3B3512-0D69-4114-B5A9-5CBA9360C16B}"/>
                </a:ext>
              </a:extLst>
            </p:cNvPr>
            <p:cNvGrpSpPr>
              <a:grpSpLocks/>
            </p:cNvGrpSpPr>
            <p:nvPr/>
          </p:nvGrpSpPr>
          <p:grpSpPr bwMode="auto">
            <a:xfrm>
              <a:off x="7667625" y="2106614"/>
              <a:ext cx="1152525" cy="606425"/>
              <a:chOff x="4830" y="1327"/>
              <a:chExt cx="726" cy="382"/>
            </a:xfrm>
          </p:grpSpPr>
          <p:sp>
            <p:nvSpPr>
              <p:cNvPr id="17" name="Text Box 59">
                <a:extLst>
                  <a:ext uri="{FF2B5EF4-FFF2-40B4-BE49-F238E27FC236}">
                    <a16:creationId xmlns:a16="http://schemas.microsoft.com/office/drawing/2014/main" id="{53CCEF99-F6F1-479E-8344-FB149E463080}"/>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18" name="Text Box 60">
                <a:extLst>
                  <a:ext uri="{FF2B5EF4-FFF2-40B4-BE49-F238E27FC236}">
                    <a16:creationId xmlns:a16="http://schemas.microsoft.com/office/drawing/2014/main" id="{4BF45415-7EBF-40FF-AF0B-289BC06A58B5}"/>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19" name="Text Box 61">
                <a:extLst>
                  <a:ext uri="{FF2B5EF4-FFF2-40B4-BE49-F238E27FC236}">
                    <a16:creationId xmlns:a16="http://schemas.microsoft.com/office/drawing/2014/main" id="{722A69C7-0C1B-4DD8-B769-0A5B363C0CD6}"/>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16" name="Rectangle 63">
              <a:extLst>
                <a:ext uri="{FF2B5EF4-FFF2-40B4-BE49-F238E27FC236}">
                  <a16:creationId xmlns:a16="http://schemas.microsoft.com/office/drawing/2014/main" id="{DC598934-ED50-48D0-8358-3AC4825F52AA}"/>
                </a:ext>
              </a:extLst>
            </p:cNvPr>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20" name="Text Box 46">
            <a:extLst>
              <a:ext uri="{FF2B5EF4-FFF2-40B4-BE49-F238E27FC236}">
                <a16:creationId xmlns:a16="http://schemas.microsoft.com/office/drawing/2014/main" id="{40668802-F4C2-4049-A370-E50F59EED862}"/>
              </a:ext>
            </a:extLst>
          </p:cNvPr>
          <p:cNvSpPr txBox="1">
            <a:spLocks noChangeArrowheads="1"/>
          </p:cNvSpPr>
          <p:nvPr/>
        </p:nvSpPr>
        <p:spPr bwMode="auto">
          <a:xfrm>
            <a:off x="282576" y="6352944"/>
            <a:ext cx="4004301" cy="307777"/>
          </a:xfrm>
          <a:prstGeom prst="rect">
            <a:avLst/>
          </a:prstGeom>
          <a:noFill/>
          <a:ln w="9525">
            <a:noFill/>
            <a:miter lim="800000"/>
            <a:headEnd/>
            <a:tailEnd/>
          </a:ln>
        </p:spPr>
        <p:txBody>
          <a:bodyPr wrap="none">
            <a:spAutoFit/>
          </a:bodyPr>
          <a:lstStyle/>
          <a:p>
            <a:r>
              <a:rPr lang="en-US" altLang="en-US" sz="1400" dirty="0"/>
              <a:t>*Compared to 64 Member States as at 30 April 2018</a:t>
            </a:r>
          </a:p>
        </p:txBody>
      </p:sp>
    </p:spTree>
    <p:extLst>
      <p:ext uri="{BB962C8B-B14F-4D97-AF65-F5344CB8AC3E}">
        <p14:creationId xmlns:p14="http://schemas.microsoft.com/office/powerpoint/2010/main" val="1157864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18</a:t>
            </a:r>
          </a:p>
        </p:txBody>
      </p:sp>
      <p:sp>
        <p:nvSpPr>
          <p:cNvPr id="3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1" name="Line 5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2" name="Line 6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3"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4" name="Line 6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36" name="Picture 4"/>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37" name="Rectangle 48"/>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8"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39" name="Group 36"/>
          <p:cNvGrpSpPr>
            <a:grpSpLocks/>
          </p:cNvGrpSpPr>
          <p:nvPr/>
        </p:nvGrpSpPr>
        <p:grpSpPr bwMode="auto">
          <a:xfrm>
            <a:off x="7658101" y="2190975"/>
            <a:ext cx="1162050" cy="630710"/>
            <a:chOff x="7658100" y="2106614"/>
            <a:chExt cx="1162050" cy="606425"/>
          </a:xfrm>
        </p:grpSpPr>
        <p:grpSp>
          <p:nvGrpSpPr>
            <p:cNvPr id="40" name="Group 58"/>
            <p:cNvGrpSpPr>
              <a:grpSpLocks/>
            </p:cNvGrpSpPr>
            <p:nvPr/>
          </p:nvGrpSpPr>
          <p:grpSpPr bwMode="auto">
            <a:xfrm>
              <a:off x="7667625" y="2106614"/>
              <a:ext cx="1152525" cy="606425"/>
              <a:chOff x="4830" y="1327"/>
              <a:chExt cx="726" cy="382"/>
            </a:xfrm>
          </p:grpSpPr>
          <p:sp>
            <p:nvSpPr>
              <p:cNvPr id="42"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43"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44"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41" name="Rectangle 63"/>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46" name="Text Box 26"/>
          <p:cNvSpPr txBox="1">
            <a:spLocks noChangeArrowheads="1"/>
          </p:cNvSpPr>
          <p:nvPr/>
        </p:nvSpPr>
        <p:spPr bwMode="auto">
          <a:xfrm>
            <a:off x="409030" y="240126"/>
            <a:ext cx="6880025"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18 - </a:t>
            </a:r>
            <a:r>
              <a:rPr lang="en-GB" altLang="en-US" sz="3200" dirty="0">
                <a:solidFill>
                  <a:srgbClr val="009900"/>
                </a:solidFill>
              </a:rPr>
              <a:t>Unpaid Tribunal Assessments</a:t>
            </a:r>
            <a:r>
              <a:rPr lang="en-GB" altLang="en-US" sz="3200" dirty="0"/>
              <a:t> </a:t>
            </a:r>
          </a:p>
          <a:p>
            <a:r>
              <a:rPr lang="en-GB" altLang="en-US" sz="2000" dirty="0"/>
              <a:t>Actual (US$ millions)</a:t>
            </a:r>
          </a:p>
        </p:txBody>
      </p:sp>
      <p:graphicFrame>
        <p:nvGraphicFramePr>
          <p:cNvPr id="47" name="Group 24"/>
          <p:cNvGraphicFramePr>
            <a:graphicFrameLocks noGrp="1"/>
          </p:cNvGraphicFramePr>
          <p:nvPr>
            <p:extLst>
              <p:ext uri="{D42A27DB-BD31-4B8C-83A1-F6EECF244321}">
                <p14:modId xmlns:p14="http://schemas.microsoft.com/office/powerpoint/2010/main" val="506141707"/>
              </p:ext>
            </p:extLst>
          </p:nvPr>
        </p:nvGraphicFramePr>
        <p:xfrm>
          <a:off x="847724" y="1641316"/>
          <a:ext cx="5705477" cy="3927222"/>
        </p:xfrm>
        <a:graphic>
          <a:graphicData uri="http://schemas.openxmlformats.org/drawingml/2006/table">
            <a:tbl>
              <a:tblPr/>
              <a:tblGrid>
                <a:gridCol w="1575307">
                  <a:extLst>
                    <a:ext uri="{9D8B030D-6E8A-4147-A177-3AD203B41FA5}">
                      <a16:colId xmlns:a16="http://schemas.microsoft.com/office/drawing/2014/main" val="20000"/>
                    </a:ext>
                  </a:extLst>
                </a:gridCol>
                <a:gridCol w="675950">
                  <a:extLst>
                    <a:ext uri="{9D8B030D-6E8A-4147-A177-3AD203B41FA5}">
                      <a16:colId xmlns:a16="http://schemas.microsoft.com/office/drawing/2014/main" val="20001"/>
                    </a:ext>
                  </a:extLst>
                </a:gridCol>
                <a:gridCol w="481185">
                  <a:extLst>
                    <a:ext uri="{9D8B030D-6E8A-4147-A177-3AD203B41FA5}">
                      <a16:colId xmlns:a16="http://schemas.microsoft.com/office/drawing/2014/main" val="20002"/>
                    </a:ext>
                  </a:extLst>
                </a:gridCol>
                <a:gridCol w="482618">
                  <a:extLst>
                    <a:ext uri="{9D8B030D-6E8A-4147-A177-3AD203B41FA5}">
                      <a16:colId xmlns:a16="http://schemas.microsoft.com/office/drawing/2014/main" val="20003"/>
                    </a:ext>
                  </a:extLst>
                </a:gridCol>
                <a:gridCol w="793382">
                  <a:extLst>
                    <a:ext uri="{9D8B030D-6E8A-4147-A177-3AD203B41FA5}">
                      <a16:colId xmlns:a16="http://schemas.microsoft.com/office/drawing/2014/main" val="20004"/>
                    </a:ext>
                  </a:extLst>
                </a:gridCol>
                <a:gridCol w="496937">
                  <a:extLst>
                    <a:ext uri="{9D8B030D-6E8A-4147-A177-3AD203B41FA5}">
                      <a16:colId xmlns:a16="http://schemas.microsoft.com/office/drawing/2014/main" val="20005"/>
                    </a:ext>
                  </a:extLst>
                </a:gridCol>
                <a:gridCol w="1200098">
                  <a:extLst>
                    <a:ext uri="{9D8B030D-6E8A-4147-A177-3AD203B41FA5}">
                      <a16:colId xmlns:a16="http://schemas.microsoft.com/office/drawing/2014/main" val="20006"/>
                    </a:ext>
                  </a:extLst>
                </a:gridCol>
              </a:tblGrid>
              <a:tr h="726822">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a:t>
                      </a:r>
                    </a:p>
                  </a:txBody>
                  <a:tcPr marL="91429" marR="91429" marT="47544" marB="47544" anchor="ctr" horzOverflow="overflow">
                    <a:lnL>
                      <a:noFill/>
                    </a:lnL>
                    <a:lnR>
                      <a:noFill/>
                    </a:lnR>
                    <a:lnT w="19050" cap="flat" cmpd="sng" algn="ctr">
                      <a:solidFill>
                        <a:schemeClr val="tx1">
                          <a:lumMod val="50000"/>
                          <a:lumOff val="50000"/>
                        </a:schemeClr>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tx1">
                          <a:lumMod val="50000"/>
                          <a:lumOff val="50000"/>
                        </a:schemeClr>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tx1">
                          <a:lumMod val="50000"/>
                          <a:lumOff val="50000"/>
                        </a:schemeClr>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GB" altLang="en-US" sz="1700" b="1" i="0" u="none" strike="noStrike" cap="none" normalizeH="0" baseline="0" dirty="0">
                          <a:ln>
                            <a:noFill/>
                          </a:ln>
                          <a:solidFill>
                            <a:schemeClr val="tx1"/>
                          </a:solidFill>
                          <a:effectLst/>
                          <a:latin typeface="Calibri" pitchFamily="34" charset="0"/>
                          <a:cs typeface="Arial" charset="0"/>
                        </a:rPr>
                        <a:t>30 Apr 2019</a:t>
                      </a:r>
                    </a:p>
                  </a:txBody>
                  <a:tcPr marL="91429" marR="91429" marT="47544" marB="47544" anchor="ctr" horzOverflow="overflow">
                    <a:lnL>
                      <a:noFill/>
                    </a:lnL>
                    <a:lnR>
                      <a:noFill/>
                    </a:lnR>
                    <a:lnT w="19050" cap="flat" cmpd="sng" algn="ctr">
                      <a:solidFill>
                        <a:schemeClr val="tx1">
                          <a:lumMod val="50000"/>
                          <a:lumOff val="50000"/>
                        </a:schemeClr>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457200">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United States</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41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7200">
                <a:tc gridSpan="4">
                  <a:txBody>
                    <a:bodyPr/>
                    <a:lstStyle/>
                    <a:p>
                      <a:pPr marL="0" marR="0" lvl="0" indent="0" algn="l" defTabSz="973138" rtl="0" eaLnBrk="1" fontAlgn="base" latinLnBrk="0" hangingPunct="1">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Russian Federation</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19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57200">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Indonesia</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6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57200">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Japan</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4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57200">
                <a:tc gridSpan="4">
                  <a:txBody>
                    <a:bodyPr/>
                    <a:lstStyle/>
                    <a:p>
                      <a:r>
                        <a:rPr lang="en-US" sz="1700" dirty="0">
                          <a:latin typeface="Calibri" panose="020F0502020204030204" pitchFamily="34" charset="0"/>
                        </a:rPr>
                        <a:t>Brazil</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4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57200">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Other Member States</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algn="r" fontAlgn="b"/>
                      <a:r>
                        <a:rPr lang="en-US" sz="1700" u="none" strike="noStrike" dirty="0">
                          <a:effectLst/>
                          <a:latin typeface="Calibri" panose="020F0502020204030204" pitchFamily="34" charset="0"/>
                        </a:rPr>
                        <a:t>              16 </a:t>
                      </a:r>
                      <a:endParaRPr lang="en-US" sz="1700" b="0" i="0" u="none" strike="noStrike" dirty="0">
                        <a:solidFill>
                          <a:srgbClr val="000000"/>
                        </a:solidFill>
                        <a:effectLst/>
                        <a:latin typeface="Calibri" panose="020F0502020204030204" pitchFamily="34" charset="0"/>
                      </a:endParaRPr>
                    </a:p>
                  </a:txBody>
                  <a:tcPr marT="7620" marB="9144" anchor="ctr">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57200">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gridSpan="3">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2">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700" b="1" i="0" u="none" strike="noStrike" cap="none" normalizeH="0" baseline="0" dirty="0">
                          <a:ln>
                            <a:noFill/>
                          </a:ln>
                          <a:solidFill>
                            <a:schemeClr val="tx1"/>
                          </a:solidFill>
                          <a:effectLst/>
                          <a:latin typeface="Calibri" pitchFamily="34" charset="0"/>
                          <a:cs typeface="Arial" charset="0"/>
                        </a:rPr>
                        <a:t>90</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dirty="0"/>
                    </a:p>
                  </a:txBody>
                  <a:tcPr/>
                </a:tc>
                <a:extLst>
                  <a:ext uri="{0D108BD9-81ED-4DB2-BD59-A6C34878D82A}">
                    <a16:rowId xmlns:a16="http://schemas.microsoft.com/office/drawing/2014/main" val="10007"/>
                  </a:ext>
                </a:extLst>
              </a:tr>
            </a:tbl>
          </a:graphicData>
        </a:graphic>
      </p:graphicFrame>
      <p:sp>
        <p:nvSpPr>
          <p:cNvPr id="21" name="Text Box 181">
            <a:extLst>
              <a:ext uri="{FF2B5EF4-FFF2-40B4-BE49-F238E27FC236}">
                <a16:creationId xmlns:a16="http://schemas.microsoft.com/office/drawing/2014/main" id="{AE6C562E-C117-4EE4-BBFA-A0FF0DADDE1E}"/>
              </a:ext>
            </a:extLst>
          </p:cNvPr>
          <p:cNvSpPr txBox="1">
            <a:spLocks noChangeArrowheads="1"/>
          </p:cNvSpPr>
          <p:nvPr/>
        </p:nvSpPr>
        <p:spPr bwMode="auto">
          <a:xfrm>
            <a:off x="355324" y="6046624"/>
            <a:ext cx="769885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US" altLang="ja-JP" sz="1300" dirty="0">
                <a:latin typeface="Calibri" pitchFamily="34" charset="0"/>
                <a:ea typeface="ＭＳ Ｐゴシック" pitchFamily="34" charset="-128"/>
              </a:rPr>
              <a:t>Payment of $1.1 million received subsequent to 30 April 2019.</a:t>
            </a:r>
          </a:p>
        </p:txBody>
      </p:sp>
      <p:sp>
        <p:nvSpPr>
          <p:cNvPr id="22" name="TextBox 21">
            <a:extLst>
              <a:ext uri="{FF2B5EF4-FFF2-40B4-BE49-F238E27FC236}">
                <a16:creationId xmlns:a16="http://schemas.microsoft.com/office/drawing/2014/main" id="{AB379B63-664A-49E8-A1F1-32824B2D32EB}"/>
              </a:ext>
            </a:extLst>
          </p:cNvPr>
          <p:cNvSpPr txBox="1"/>
          <p:nvPr/>
        </p:nvSpPr>
        <p:spPr>
          <a:xfrm flipH="1" flipV="1">
            <a:off x="6129338" y="2338870"/>
            <a:ext cx="533400" cy="353943"/>
          </a:xfrm>
          <a:prstGeom prst="rect">
            <a:avLst/>
          </a:prstGeom>
          <a:noFill/>
        </p:spPr>
        <p:txBody>
          <a:bodyPr wrap="square" rtlCol="0">
            <a:spAutoFit/>
          </a:bodyPr>
          <a:lstStyle/>
          <a:p>
            <a:r>
              <a:rPr lang="en-US" sz="1700" dirty="0"/>
              <a:t>*</a:t>
            </a:r>
          </a:p>
        </p:txBody>
      </p:sp>
    </p:spTree>
    <p:extLst>
      <p:ext uri="{BB962C8B-B14F-4D97-AF65-F5344CB8AC3E}">
        <p14:creationId xmlns:p14="http://schemas.microsoft.com/office/powerpoint/2010/main" val="333643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6">
            <a:extLst>
              <a:ext uri="{FF2B5EF4-FFF2-40B4-BE49-F238E27FC236}">
                <a16:creationId xmlns:a16="http://schemas.microsoft.com/office/drawing/2014/main" id="{63D488CA-E84B-48DC-A93B-7DDC79288298}"/>
              </a:ext>
            </a:extLst>
          </p:cNvPr>
          <p:cNvSpPr txBox="1">
            <a:spLocks noChangeArrowheads="1"/>
          </p:cNvSpPr>
          <p:nvPr/>
        </p:nvSpPr>
        <p:spPr bwMode="auto">
          <a:xfrm>
            <a:off x="235098" y="291832"/>
            <a:ext cx="6241902"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ja-JP" sz="3100" dirty="0">
                <a:latin typeface="Calibri" pitchFamily="34" charset="0"/>
                <a:ea typeface="ＭＳ Ｐゴシック" pitchFamily="34" charset="-128"/>
              </a:rPr>
              <a:t>Chart 1 - </a:t>
            </a:r>
            <a:r>
              <a:rPr lang="en-GB" altLang="en-US" sz="2500" dirty="0">
                <a:solidFill>
                  <a:srgbClr val="CC0000"/>
                </a:solidFill>
                <a:latin typeface="Calibri" panose="020F0502020204030204" pitchFamily="34" charset="0"/>
              </a:rPr>
              <a:t>Regular Budget Cash Balance Trend</a:t>
            </a:r>
            <a:endParaRPr kumimoji="0" lang="en-GB" altLang="ja-JP" sz="2500" dirty="0">
              <a:solidFill>
                <a:srgbClr val="990033"/>
              </a:solidFill>
              <a:latin typeface="Calibri" pitchFamily="34" charset="0"/>
              <a:ea typeface="ＭＳ Ｐゴシック" pitchFamily="34" charset="-128"/>
            </a:endParaRPr>
          </a:p>
        </p:txBody>
      </p:sp>
      <p:pic>
        <p:nvPicPr>
          <p:cNvPr id="5" name="Picture 450">
            <a:extLst>
              <a:ext uri="{FF2B5EF4-FFF2-40B4-BE49-F238E27FC236}">
                <a16:creationId xmlns:a16="http://schemas.microsoft.com/office/drawing/2014/main" id="{F4B3CB10-6082-4948-8ABD-154EABA05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7637" y="341225"/>
            <a:ext cx="10668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793FEAE9-0826-457D-9EE2-14F91FEB9FAE}"/>
              </a:ext>
            </a:extLst>
          </p:cNvPr>
          <p:cNvSpPr txBox="1">
            <a:spLocks noChangeArrowheads="1"/>
          </p:cNvSpPr>
          <p:nvPr/>
        </p:nvSpPr>
        <p:spPr bwMode="auto">
          <a:xfrm>
            <a:off x="7808912" y="145402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US" altLang="zh-CN" sz="1200" b="1" i="1" dirty="0">
                <a:solidFill>
                  <a:srgbClr val="336699"/>
                </a:solidFill>
                <a:latin typeface="Calibri" pitchFamily="34" charset="0"/>
                <a:ea typeface="SimSun" pitchFamily="2" charset="-122"/>
              </a:rPr>
              <a:t>The United Nations </a:t>
            </a:r>
            <a:br>
              <a:rPr kumimoji="0" lang="en-US" altLang="zh-CN" sz="1200" b="1" i="1" dirty="0">
                <a:solidFill>
                  <a:srgbClr val="336699"/>
                </a:solidFill>
                <a:latin typeface="Calibri" pitchFamily="34" charset="0"/>
                <a:ea typeface="SimSun" pitchFamily="2" charset="-122"/>
              </a:rPr>
            </a:br>
            <a:r>
              <a:rPr kumimoji="0" lang="en-US" altLang="zh-CN" sz="1200" b="1" i="1" dirty="0">
                <a:solidFill>
                  <a:srgbClr val="336699"/>
                </a:solidFill>
                <a:latin typeface="Calibri" pitchFamily="34" charset="0"/>
                <a:ea typeface="SimSun" pitchFamily="2" charset="-122"/>
              </a:rPr>
              <a:t>Financial Situation</a:t>
            </a:r>
            <a:endParaRPr kumimoji="0" lang="en-GB" altLang="ja-JP" sz="1200" b="1" i="1" dirty="0">
              <a:solidFill>
                <a:srgbClr val="336699"/>
              </a:solidFill>
              <a:latin typeface="Calibri" pitchFamily="34" charset="0"/>
              <a:ea typeface="ＭＳ Ｐゴシック" pitchFamily="34" charset="-128"/>
            </a:endParaRPr>
          </a:p>
        </p:txBody>
      </p:sp>
      <p:sp>
        <p:nvSpPr>
          <p:cNvPr id="15" name="Text Box 60">
            <a:extLst>
              <a:ext uri="{FF2B5EF4-FFF2-40B4-BE49-F238E27FC236}">
                <a16:creationId xmlns:a16="http://schemas.microsoft.com/office/drawing/2014/main" id="{ACBC5603-CD6E-4725-A98A-8204B5D20739}"/>
              </a:ext>
            </a:extLst>
          </p:cNvPr>
          <p:cNvSpPr txBox="1">
            <a:spLocks noChangeArrowheads="1"/>
          </p:cNvSpPr>
          <p:nvPr/>
        </p:nvSpPr>
        <p:spPr bwMode="auto">
          <a:xfrm>
            <a:off x="250648" y="798471"/>
            <a:ext cx="16834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US" altLang="ja-JP" sz="2000" dirty="0">
                <a:latin typeface="Calibri" pitchFamily="34" charset="0"/>
                <a:ea typeface="ＭＳ Ｐゴシック" pitchFamily="34" charset="-128"/>
              </a:rPr>
              <a:t>(US$ millions)</a:t>
            </a:r>
          </a:p>
        </p:txBody>
      </p:sp>
      <p:sp>
        <p:nvSpPr>
          <p:cNvPr id="19" name="Rectangle 6">
            <a:extLst>
              <a:ext uri="{FF2B5EF4-FFF2-40B4-BE49-F238E27FC236}">
                <a16:creationId xmlns:a16="http://schemas.microsoft.com/office/drawing/2014/main" id="{3D304069-6C5D-4426-8FD4-65BA9610BAB6}"/>
              </a:ext>
            </a:extLst>
          </p:cNvPr>
          <p:cNvSpPr>
            <a:spLocks noGrp="1" noChangeArrowheads="1"/>
          </p:cNvSpPr>
          <p:nvPr>
            <p:ph type="sldNum" sz="quarter" idx="12"/>
          </p:nvPr>
        </p:nvSpPr>
        <p:spPr>
          <a:xfrm>
            <a:off x="6553200" y="6495324"/>
            <a:ext cx="2133600" cy="495322"/>
          </a:xfrm>
          <a:noFill/>
        </p:spPr>
        <p:txBody>
          <a:bodyPr/>
          <a:lstStyle/>
          <a:p>
            <a:r>
              <a:rPr lang="en-GB" altLang="en-US" dirty="0">
                <a:latin typeface="Calibri" pitchFamily="34" charset="0"/>
              </a:rPr>
              <a:t>1</a:t>
            </a:r>
          </a:p>
        </p:txBody>
      </p:sp>
      <p:sp>
        <p:nvSpPr>
          <p:cNvPr id="17" name="Rectangle 48">
            <a:extLst>
              <a:ext uri="{FF2B5EF4-FFF2-40B4-BE49-F238E27FC236}">
                <a16:creationId xmlns:a16="http://schemas.microsoft.com/office/drawing/2014/main" id="{BC8166DB-7A70-44DE-918C-7524CAC2E6DE}"/>
              </a:ext>
            </a:extLst>
          </p:cNvPr>
          <p:cNvSpPr>
            <a:spLocks/>
          </p:cNvSpPr>
          <p:nvPr/>
        </p:nvSpPr>
        <p:spPr bwMode="auto">
          <a:xfrm>
            <a:off x="7801380" y="141992"/>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grpSp>
        <p:nvGrpSpPr>
          <p:cNvPr id="18" name="Group 99">
            <a:extLst>
              <a:ext uri="{FF2B5EF4-FFF2-40B4-BE49-F238E27FC236}">
                <a16:creationId xmlns:a16="http://schemas.microsoft.com/office/drawing/2014/main" id="{34029CE9-013A-4324-BF51-81399245689A}"/>
              </a:ext>
            </a:extLst>
          </p:cNvPr>
          <p:cNvGrpSpPr>
            <a:grpSpLocks/>
          </p:cNvGrpSpPr>
          <p:nvPr/>
        </p:nvGrpSpPr>
        <p:grpSpPr bwMode="auto">
          <a:xfrm>
            <a:off x="7943850" y="2205235"/>
            <a:ext cx="1162050" cy="630710"/>
            <a:chOff x="4824" y="1327"/>
            <a:chExt cx="732" cy="382"/>
          </a:xfrm>
        </p:grpSpPr>
        <p:grpSp>
          <p:nvGrpSpPr>
            <p:cNvPr id="20" name="Group 98">
              <a:extLst>
                <a:ext uri="{FF2B5EF4-FFF2-40B4-BE49-F238E27FC236}">
                  <a16:creationId xmlns:a16="http://schemas.microsoft.com/office/drawing/2014/main" id="{9100E01C-3C01-4F5D-B258-9C6366E2671F}"/>
                </a:ext>
              </a:extLst>
            </p:cNvPr>
            <p:cNvGrpSpPr>
              <a:grpSpLocks/>
            </p:cNvGrpSpPr>
            <p:nvPr/>
          </p:nvGrpSpPr>
          <p:grpSpPr bwMode="auto">
            <a:xfrm>
              <a:off x="4830" y="1327"/>
              <a:ext cx="726" cy="382"/>
              <a:chOff x="4830" y="1327"/>
              <a:chExt cx="726" cy="382"/>
            </a:xfrm>
          </p:grpSpPr>
          <p:sp>
            <p:nvSpPr>
              <p:cNvPr id="22" name="Text Box 92">
                <a:extLst>
                  <a:ext uri="{FF2B5EF4-FFF2-40B4-BE49-F238E27FC236}">
                    <a16:creationId xmlns:a16="http://schemas.microsoft.com/office/drawing/2014/main" id="{AB12D213-0DBD-4BAF-ACD2-5D148A0E3120}"/>
                  </a:ext>
                </a:extLst>
              </p:cNvPr>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3" name="Text Box 94">
                <a:extLst>
                  <a:ext uri="{FF2B5EF4-FFF2-40B4-BE49-F238E27FC236}">
                    <a16:creationId xmlns:a16="http://schemas.microsoft.com/office/drawing/2014/main" id="{4A7DF3AB-4261-4940-9049-56422C49A681}"/>
                  </a:ext>
                </a:extLst>
              </p:cNvPr>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4" name="Text Box 95">
                <a:extLst>
                  <a:ext uri="{FF2B5EF4-FFF2-40B4-BE49-F238E27FC236}">
                    <a16:creationId xmlns:a16="http://schemas.microsoft.com/office/drawing/2014/main" id="{8F666438-E9AF-465A-8465-1322FB0939B4}"/>
                  </a:ext>
                </a:extLst>
              </p:cNvPr>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1" name="Rectangle 93">
              <a:extLst>
                <a:ext uri="{FF2B5EF4-FFF2-40B4-BE49-F238E27FC236}">
                  <a16:creationId xmlns:a16="http://schemas.microsoft.com/office/drawing/2014/main" id="{88B02B68-11A0-4C7B-9FE6-DED3A9AEB78C}"/>
                </a:ext>
              </a:extLst>
            </p:cNvPr>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pic>
        <p:nvPicPr>
          <p:cNvPr id="25" name="Picture 24">
            <a:extLst>
              <a:ext uri="{FF2B5EF4-FFF2-40B4-BE49-F238E27FC236}">
                <a16:creationId xmlns:a16="http://schemas.microsoft.com/office/drawing/2014/main" id="{FB085154-8101-46C5-995D-2E9C86C97E39}"/>
              </a:ext>
            </a:extLst>
          </p:cNvPr>
          <p:cNvPicPr>
            <a:picLocks noChangeAspect="1"/>
          </p:cNvPicPr>
          <p:nvPr/>
        </p:nvPicPr>
        <p:blipFill>
          <a:blip r:embed="rId3"/>
          <a:stretch>
            <a:fillRect/>
          </a:stretch>
        </p:blipFill>
        <p:spPr>
          <a:xfrm>
            <a:off x="65915" y="1454023"/>
            <a:ext cx="7675292" cy="3993593"/>
          </a:xfrm>
          <a:prstGeom prst="rect">
            <a:avLst/>
          </a:prstGeom>
        </p:spPr>
      </p:pic>
    </p:spTree>
    <p:extLst>
      <p:ext uri="{BB962C8B-B14F-4D97-AF65-F5344CB8AC3E}">
        <p14:creationId xmlns:p14="http://schemas.microsoft.com/office/powerpoint/2010/main" val="1558524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96"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5697"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25698"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5700"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5702"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5704"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5706"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25711"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5712"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25713"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5715"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5717"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5719"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5721"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6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68"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69"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0"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1"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2"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73" name="Rectangle 6"/>
          <p:cNvSpPr txBox="1">
            <a:spLocks noGrp="1" noChangeArrowheads="1"/>
          </p:cNvSpPr>
          <p:nvPr/>
        </p:nvSpPr>
        <p:spPr bwMode="auto">
          <a:xfrm>
            <a:off x="6432281" y="6442001"/>
            <a:ext cx="2133600" cy="495322"/>
          </a:xfrm>
          <a:prstGeom prst="rect">
            <a:avLst/>
          </a:prstGeom>
          <a:noFill/>
          <a:ln w="9525">
            <a:noFill/>
            <a:miter lim="800000"/>
            <a:headEnd/>
            <a:tailEnd/>
          </a:ln>
        </p:spPr>
        <p:txBody>
          <a:bodyPr/>
          <a:lstStyle/>
          <a:p>
            <a:pPr algn="r"/>
            <a:r>
              <a:rPr lang="en-GB" altLang="en-US" sz="1400" dirty="0"/>
              <a:t>19</a:t>
            </a:r>
          </a:p>
        </p:txBody>
      </p:sp>
      <p:sp>
        <p:nvSpPr>
          <p:cNvPr id="7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75"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76"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77"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78"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79"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pic>
        <p:nvPicPr>
          <p:cNvPr id="80"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81" name="Rectangle 48"/>
          <p:cNvSpPr>
            <a:spLocks/>
          </p:cNvSpPr>
          <p:nvPr/>
        </p:nvSpPr>
        <p:spPr bwMode="auto">
          <a:xfrm>
            <a:off x="7543800" y="209687"/>
            <a:ext cx="76200" cy="6764448"/>
          </a:xfrm>
          <a:prstGeom prst="rect">
            <a:avLst/>
          </a:prstGeom>
          <a:solidFill>
            <a:srgbClr val="0099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82"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83" name="Group 36"/>
          <p:cNvGrpSpPr>
            <a:grpSpLocks/>
          </p:cNvGrpSpPr>
          <p:nvPr/>
        </p:nvGrpSpPr>
        <p:grpSpPr bwMode="auto">
          <a:xfrm>
            <a:off x="7658101" y="2190975"/>
            <a:ext cx="1162050" cy="630710"/>
            <a:chOff x="7658100" y="2106614"/>
            <a:chExt cx="1162050" cy="606425"/>
          </a:xfrm>
        </p:grpSpPr>
        <p:grpSp>
          <p:nvGrpSpPr>
            <p:cNvPr id="84" name="Group 58"/>
            <p:cNvGrpSpPr>
              <a:grpSpLocks/>
            </p:cNvGrpSpPr>
            <p:nvPr/>
          </p:nvGrpSpPr>
          <p:grpSpPr bwMode="auto">
            <a:xfrm>
              <a:off x="7667625" y="2106614"/>
              <a:ext cx="1152525" cy="606425"/>
              <a:chOff x="4830" y="1327"/>
              <a:chExt cx="726" cy="382"/>
            </a:xfrm>
          </p:grpSpPr>
          <p:sp>
            <p:nvSpPr>
              <p:cNvPr id="86" name="Text Box 5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B2B2B2"/>
                    </a:solidFill>
                  </a:rPr>
                  <a:t>Regular budget</a:t>
                </a:r>
              </a:p>
            </p:txBody>
          </p:sp>
          <p:sp>
            <p:nvSpPr>
              <p:cNvPr id="87"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88"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009900"/>
                    </a:solidFill>
                  </a:rPr>
                  <a:t>Tribunals</a:t>
                </a:r>
              </a:p>
            </p:txBody>
          </p:sp>
        </p:grpSp>
        <p:sp>
          <p:nvSpPr>
            <p:cNvPr id="85" name="Rectangle 63"/>
            <p:cNvSpPr>
              <a:spLocks noChangeArrowheads="1"/>
            </p:cNvSpPr>
            <p:nvPr/>
          </p:nvSpPr>
          <p:spPr bwMode="auto">
            <a:xfrm flipH="1">
              <a:off x="7658100" y="2535715"/>
              <a:ext cx="76200" cy="76200"/>
            </a:xfrm>
            <a:prstGeom prst="rect">
              <a:avLst/>
            </a:prstGeom>
            <a:solidFill>
              <a:srgbClr val="009900"/>
            </a:solidFill>
            <a:ln w="9525">
              <a:solidFill>
                <a:srgbClr val="009900"/>
              </a:solidFill>
              <a:miter lim="800000"/>
              <a:headEnd/>
              <a:tailEnd/>
            </a:ln>
          </p:spPr>
          <p:txBody>
            <a:bodyPr wrap="none" anchor="ctr"/>
            <a:lstStyle/>
            <a:p>
              <a:endParaRPr lang="en-US" altLang="en-US" sz="1800"/>
            </a:p>
          </p:txBody>
        </p:sp>
      </p:grpSp>
      <p:sp>
        <p:nvSpPr>
          <p:cNvPr id="4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4"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45"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46"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47"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48"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49"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50"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51"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52"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53" name="Text Box 2"/>
          <p:cNvSpPr txBox="1">
            <a:spLocks noChangeArrowheads="1"/>
          </p:cNvSpPr>
          <p:nvPr/>
        </p:nvSpPr>
        <p:spPr bwMode="auto">
          <a:xfrm>
            <a:off x="152400" y="175121"/>
            <a:ext cx="6432210" cy="1184940"/>
          </a:xfrm>
          <a:prstGeom prst="rect">
            <a:avLst/>
          </a:prstGeom>
          <a:noFill/>
          <a:ln w="9525">
            <a:noFill/>
            <a:miter lim="800000"/>
            <a:headEnd/>
            <a:tailEnd/>
          </a:ln>
        </p:spPr>
        <p:txBody>
          <a:bodyPr wrap="none">
            <a:spAutoFit/>
          </a:bodyPr>
          <a:lstStyle/>
          <a:p>
            <a:r>
              <a:rPr lang="en-GB" altLang="ja-JP" sz="3600" dirty="0">
                <a:ea typeface="ＭＳ Ｐゴシック" pitchFamily="34" charset="-128"/>
              </a:rPr>
              <a:t>Chart 19 - </a:t>
            </a:r>
            <a:r>
              <a:rPr lang="en-GB" altLang="en-US" sz="3600" dirty="0">
                <a:solidFill>
                  <a:srgbClr val="009900"/>
                </a:solidFill>
              </a:rPr>
              <a:t>Tribunals Cash Position</a:t>
            </a:r>
            <a:br>
              <a:rPr lang="en-GB" altLang="en-US" sz="3600" dirty="0">
                <a:solidFill>
                  <a:srgbClr val="009900"/>
                </a:solidFill>
              </a:rPr>
            </a:br>
            <a:r>
              <a:rPr lang="en-US" altLang="en-US" sz="2000" dirty="0"/>
              <a:t>Actual Figures for Tribunals for 2017-2019</a:t>
            </a:r>
          </a:p>
          <a:p>
            <a:r>
              <a:rPr lang="en-GB" altLang="ja-JP" dirty="0">
                <a:ea typeface="ＭＳ Ｐゴシック" charset="-128"/>
              </a:rPr>
              <a:t>(US$ millions)</a:t>
            </a:r>
          </a:p>
        </p:txBody>
      </p:sp>
      <p:graphicFrame>
        <p:nvGraphicFramePr>
          <p:cNvPr id="59" name="Object 1">
            <a:extLst>
              <a:ext uri="{FF2B5EF4-FFF2-40B4-BE49-F238E27FC236}">
                <a16:creationId xmlns:a16="http://schemas.microsoft.com/office/drawing/2014/main" id="{4C12066F-5AAE-4378-9D4A-91B692366C70}"/>
              </a:ext>
            </a:extLst>
          </p:cNvPr>
          <p:cNvGraphicFramePr>
            <a:graphicFrameLocks noChangeAspect="1"/>
          </p:cNvGraphicFramePr>
          <p:nvPr>
            <p:extLst>
              <p:ext uri="{D42A27DB-BD31-4B8C-83A1-F6EECF244321}">
                <p14:modId xmlns:p14="http://schemas.microsoft.com/office/powerpoint/2010/main" val="2632847198"/>
              </p:ext>
            </p:extLst>
          </p:nvPr>
        </p:nvGraphicFramePr>
        <p:xfrm>
          <a:off x="164562" y="1616401"/>
          <a:ext cx="7289800" cy="49720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2"/>
          </p:nvPr>
        </p:nvSpPr>
        <p:spPr>
          <a:noFill/>
        </p:spPr>
        <p:txBody>
          <a:bodyPr/>
          <a:lstStyle/>
          <a:p>
            <a:r>
              <a:rPr lang="en-GB" altLang="en-US" dirty="0">
                <a:latin typeface="Calibri" pitchFamily="34" charset="0"/>
              </a:rPr>
              <a:t>20</a:t>
            </a:r>
          </a:p>
        </p:txBody>
      </p:sp>
      <p:pic>
        <p:nvPicPr>
          <p:cNvPr id="19458" name="Picture 450"/>
          <p:cNvPicPr>
            <a:picLocks noChangeAspect="1" noChangeArrowheads="1"/>
          </p:cNvPicPr>
          <p:nvPr/>
        </p:nvPicPr>
        <p:blipFill>
          <a:blip r:embed="rId2"/>
          <a:srcRect/>
          <a:stretch>
            <a:fillRect/>
          </a:stretch>
        </p:blipFill>
        <p:spPr bwMode="auto">
          <a:xfrm>
            <a:off x="7772400" y="126093"/>
            <a:ext cx="1066800" cy="898506"/>
          </a:xfrm>
          <a:prstGeom prst="rect">
            <a:avLst/>
          </a:prstGeom>
          <a:noFill/>
          <a:ln w="9525">
            <a:noFill/>
            <a:miter lim="800000"/>
            <a:headEnd/>
            <a:tailEnd/>
          </a:ln>
        </p:spPr>
      </p:pic>
      <p:sp>
        <p:nvSpPr>
          <p:cNvPr id="19460" name="Text Box 6"/>
          <p:cNvSpPr txBox="1">
            <a:spLocks noChangeArrowheads="1"/>
          </p:cNvSpPr>
          <p:nvPr/>
        </p:nvSpPr>
        <p:spPr bwMode="auto">
          <a:xfrm>
            <a:off x="7644245" y="1049702"/>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1946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19539" name="Text Box 448"/>
          <p:cNvSpPr txBox="1">
            <a:spLocks noChangeArrowheads="1"/>
          </p:cNvSpPr>
          <p:nvPr/>
        </p:nvSpPr>
        <p:spPr bwMode="auto">
          <a:xfrm>
            <a:off x="152400" y="467417"/>
            <a:ext cx="2133600" cy="412768"/>
          </a:xfrm>
          <a:prstGeom prst="rect">
            <a:avLst/>
          </a:prstGeom>
          <a:noFill/>
          <a:ln w="9525">
            <a:noFill/>
            <a:miter lim="800000"/>
            <a:headEnd/>
            <a:tailEnd/>
          </a:ln>
        </p:spPr>
        <p:txBody>
          <a:bodyPr>
            <a:spAutoFit/>
          </a:bodyPr>
          <a:lstStyle/>
          <a:p>
            <a:r>
              <a:rPr lang="en-US" altLang="en-US" sz="2000" dirty="0"/>
              <a:t>(US$  millions)</a:t>
            </a:r>
          </a:p>
        </p:txBody>
      </p:sp>
      <p:sp>
        <p:nvSpPr>
          <p:cNvPr id="11" name="Text Box 97"/>
          <p:cNvSpPr txBox="1">
            <a:spLocks noChangeArrowheads="1"/>
          </p:cNvSpPr>
          <p:nvPr/>
        </p:nvSpPr>
        <p:spPr bwMode="auto">
          <a:xfrm>
            <a:off x="201626" y="6175548"/>
            <a:ext cx="7543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500">
                <a:solidFill>
                  <a:schemeClr val="tx1"/>
                </a:solidFill>
                <a:latin typeface="Calibri" pitchFamily="34" charset="0"/>
                <a:cs typeface="Arial" charset="0"/>
              </a:defRPr>
            </a:lvl1pPr>
            <a:lvl2pPr marL="37931725" indent="-37474525" eaLnBrk="0" hangingPunct="0">
              <a:defRPr sz="1500">
                <a:solidFill>
                  <a:schemeClr val="tx1"/>
                </a:solidFill>
                <a:latin typeface="Calibri" pitchFamily="34" charset="0"/>
                <a:cs typeface="Arial" charset="0"/>
              </a:defRPr>
            </a:lvl2pPr>
            <a:lvl3pPr eaLnBrk="0" hangingPunct="0">
              <a:defRPr sz="1500">
                <a:solidFill>
                  <a:schemeClr val="tx1"/>
                </a:solidFill>
                <a:latin typeface="Calibri" pitchFamily="34" charset="0"/>
                <a:cs typeface="Arial" charset="0"/>
              </a:defRPr>
            </a:lvl3pPr>
            <a:lvl4pPr eaLnBrk="0" hangingPunct="0">
              <a:defRPr sz="1500">
                <a:solidFill>
                  <a:schemeClr val="tx1"/>
                </a:solidFill>
                <a:latin typeface="Calibri" pitchFamily="34" charset="0"/>
                <a:cs typeface="Arial" charset="0"/>
              </a:defRPr>
            </a:lvl4pPr>
            <a:lvl5pPr eaLnBrk="0" hangingPunct="0">
              <a:defRPr sz="1500">
                <a:solidFill>
                  <a:schemeClr val="tx1"/>
                </a:solidFill>
                <a:latin typeface="Calibri" pitchFamily="34" charset="0"/>
                <a:cs typeface="Arial" charset="0"/>
              </a:defRPr>
            </a:lvl5pPr>
            <a:lvl6pPr marL="457200" eaLnBrk="0" fontAlgn="base" hangingPunct="0">
              <a:spcBef>
                <a:spcPct val="0"/>
              </a:spcBef>
              <a:spcAft>
                <a:spcPct val="0"/>
              </a:spcAft>
              <a:defRPr sz="1500">
                <a:solidFill>
                  <a:schemeClr val="tx1"/>
                </a:solidFill>
                <a:latin typeface="Calibri" pitchFamily="34" charset="0"/>
                <a:cs typeface="Arial" charset="0"/>
              </a:defRPr>
            </a:lvl6pPr>
            <a:lvl7pPr marL="914400" eaLnBrk="0" fontAlgn="base" hangingPunct="0">
              <a:spcBef>
                <a:spcPct val="0"/>
              </a:spcBef>
              <a:spcAft>
                <a:spcPct val="0"/>
              </a:spcAft>
              <a:defRPr sz="1500">
                <a:solidFill>
                  <a:schemeClr val="tx1"/>
                </a:solidFill>
                <a:latin typeface="Calibri" pitchFamily="34" charset="0"/>
                <a:cs typeface="Arial" charset="0"/>
              </a:defRPr>
            </a:lvl7pPr>
            <a:lvl8pPr marL="1371600" eaLnBrk="0" fontAlgn="base" hangingPunct="0">
              <a:spcBef>
                <a:spcPct val="0"/>
              </a:spcBef>
              <a:spcAft>
                <a:spcPct val="0"/>
              </a:spcAft>
              <a:defRPr sz="1500">
                <a:solidFill>
                  <a:schemeClr val="tx1"/>
                </a:solidFill>
                <a:latin typeface="Calibri" pitchFamily="34" charset="0"/>
                <a:cs typeface="Arial" charset="0"/>
              </a:defRPr>
            </a:lvl8pPr>
            <a:lvl9pPr marL="1828800" eaLnBrk="0" fontAlgn="base" hangingPunct="0">
              <a:spcBef>
                <a:spcPct val="0"/>
              </a:spcBef>
              <a:spcAft>
                <a:spcPct val="0"/>
              </a:spcAft>
              <a:defRPr sz="1500">
                <a:solidFill>
                  <a:schemeClr val="tx1"/>
                </a:solidFill>
                <a:latin typeface="Calibri" pitchFamily="34" charset="0"/>
                <a:cs typeface="Arial" charset="0"/>
              </a:defRPr>
            </a:lvl9pPr>
          </a:lstStyle>
          <a:p>
            <a:pPr eaLnBrk="1" hangingPunct="1"/>
            <a:r>
              <a:rPr lang="en-US" altLang="ja-JP" sz="1200" dirty="0">
                <a:ea typeface="ＭＳ Ｐゴシック" pitchFamily="34" charset="-128"/>
              </a:rPr>
              <a:t>* Peacekeeping assessments increased in 2019, following a decrease in 2018, due to the timing of decision on scale of assessment rates applicable to 2019.</a:t>
            </a:r>
          </a:p>
          <a:p>
            <a:pPr eaLnBrk="1" hangingPunct="1"/>
            <a:r>
              <a:rPr lang="en-US" altLang="en-US" sz="1200" dirty="0"/>
              <a:t>** Not including reserves</a:t>
            </a:r>
          </a:p>
          <a:p>
            <a:pPr eaLnBrk="1" hangingPunct="1"/>
            <a:r>
              <a:rPr lang="en-US" altLang="en-US" sz="1200" dirty="0"/>
              <a:t>*** Not including letters of assist, and death and disability claims</a:t>
            </a:r>
          </a:p>
        </p:txBody>
      </p:sp>
      <p:sp>
        <p:nvSpPr>
          <p:cNvPr id="12" name="Text Box 16">
            <a:extLst>
              <a:ext uri="{FF2B5EF4-FFF2-40B4-BE49-F238E27FC236}">
                <a16:creationId xmlns:a16="http://schemas.microsoft.com/office/drawing/2014/main" id="{23709034-B728-45B6-8B45-577683A403DD}"/>
              </a:ext>
            </a:extLst>
          </p:cNvPr>
          <p:cNvSpPr txBox="1">
            <a:spLocks noChangeArrowheads="1"/>
          </p:cNvSpPr>
          <p:nvPr/>
        </p:nvSpPr>
        <p:spPr bwMode="auto">
          <a:xfrm>
            <a:off x="42073" y="-38122"/>
            <a:ext cx="3499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ja-JP" dirty="0">
                <a:latin typeface="Calibri" pitchFamily="34" charset="0"/>
                <a:ea typeface="ＭＳ Ｐゴシック" pitchFamily="34" charset="-128"/>
              </a:rPr>
              <a:t>Chart 20 - Overview</a:t>
            </a:r>
          </a:p>
        </p:txBody>
      </p:sp>
      <p:graphicFrame>
        <p:nvGraphicFramePr>
          <p:cNvPr id="14" name="Table 13">
            <a:extLst>
              <a:ext uri="{FF2B5EF4-FFF2-40B4-BE49-F238E27FC236}">
                <a16:creationId xmlns:a16="http://schemas.microsoft.com/office/drawing/2014/main" id="{C9364023-DBCD-4763-8F8A-6634E08FFAC9}"/>
              </a:ext>
            </a:extLst>
          </p:cNvPr>
          <p:cNvGraphicFramePr>
            <a:graphicFrameLocks noGrp="1"/>
          </p:cNvGraphicFramePr>
          <p:nvPr>
            <p:extLst>
              <p:ext uri="{D42A27DB-BD31-4B8C-83A1-F6EECF244321}">
                <p14:modId xmlns:p14="http://schemas.microsoft.com/office/powerpoint/2010/main" val="2974301233"/>
              </p:ext>
            </p:extLst>
          </p:nvPr>
        </p:nvGraphicFramePr>
        <p:xfrm>
          <a:off x="152400" y="1356519"/>
          <a:ext cx="7276288" cy="4261147"/>
        </p:xfrm>
        <a:graphic>
          <a:graphicData uri="http://schemas.openxmlformats.org/drawingml/2006/table">
            <a:tbl>
              <a:tblPr/>
              <a:tblGrid>
                <a:gridCol w="1390954">
                  <a:extLst>
                    <a:ext uri="{9D8B030D-6E8A-4147-A177-3AD203B41FA5}">
                      <a16:colId xmlns:a16="http://schemas.microsoft.com/office/drawing/2014/main" val="2485131018"/>
                    </a:ext>
                  </a:extLst>
                </a:gridCol>
                <a:gridCol w="1526776">
                  <a:extLst>
                    <a:ext uri="{9D8B030D-6E8A-4147-A177-3AD203B41FA5}">
                      <a16:colId xmlns:a16="http://schemas.microsoft.com/office/drawing/2014/main" val="800794328"/>
                    </a:ext>
                  </a:extLst>
                </a:gridCol>
                <a:gridCol w="1274722">
                  <a:extLst>
                    <a:ext uri="{9D8B030D-6E8A-4147-A177-3AD203B41FA5}">
                      <a16:colId xmlns:a16="http://schemas.microsoft.com/office/drawing/2014/main" val="3976030989"/>
                    </a:ext>
                  </a:extLst>
                </a:gridCol>
                <a:gridCol w="1073451">
                  <a:extLst>
                    <a:ext uri="{9D8B030D-6E8A-4147-A177-3AD203B41FA5}">
                      <a16:colId xmlns:a16="http://schemas.microsoft.com/office/drawing/2014/main" val="2326608451"/>
                    </a:ext>
                  </a:extLst>
                </a:gridCol>
                <a:gridCol w="1073451">
                  <a:extLst>
                    <a:ext uri="{9D8B030D-6E8A-4147-A177-3AD203B41FA5}">
                      <a16:colId xmlns:a16="http://schemas.microsoft.com/office/drawing/2014/main" val="2845889348"/>
                    </a:ext>
                  </a:extLst>
                </a:gridCol>
                <a:gridCol w="936934">
                  <a:extLst>
                    <a:ext uri="{9D8B030D-6E8A-4147-A177-3AD203B41FA5}">
                      <a16:colId xmlns:a16="http://schemas.microsoft.com/office/drawing/2014/main" val="1638274233"/>
                    </a:ext>
                  </a:extLst>
                </a:gridCol>
              </a:tblGrid>
              <a:tr h="461676">
                <a:tc>
                  <a:txBody>
                    <a:bodyPr/>
                    <a:lstStyle/>
                    <a:p>
                      <a:pPr algn="r" fontAlgn="b"/>
                      <a:r>
                        <a:rPr lang="en-US" sz="1400" b="0" i="0" u="none" strike="noStrike" dirty="0">
                          <a:solidFill>
                            <a:srgbClr val="000000"/>
                          </a:solidFill>
                          <a:effectLst/>
                          <a:latin typeface="Calibri" panose="020F0502020204030204" pitchFamily="34" charset="0"/>
                        </a:rPr>
                        <a:t> </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31 Dec 2017</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30 Apr 2018</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31 Dec 2018</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30 Apr 2019</a:t>
                      </a:r>
                    </a:p>
                  </a:txBody>
                  <a:tcPr marL="7585" marR="7585" marT="75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675739"/>
                  </a:ext>
                </a:extLst>
              </a:tr>
              <a:tr h="311917">
                <a:tc rowSpan="3">
                  <a:txBody>
                    <a:bodyPr/>
                    <a:lstStyle/>
                    <a:p>
                      <a:pPr algn="l" fontAlgn="ctr"/>
                      <a:r>
                        <a:rPr lang="en-US" sz="1400" b="1" i="0" u="none" strike="noStrike" dirty="0">
                          <a:solidFill>
                            <a:srgbClr val="000000"/>
                          </a:solidFill>
                          <a:effectLst/>
                          <a:latin typeface="Calibri" panose="020F0502020204030204" pitchFamily="34" charset="0"/>
                        </a:rPr>
                        <a:t>Assessments</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FF0000"/>
                          </a:solidFill>
                          <a:effectLst/>
                          <a:latin typeface="Calibri" panose="020F0502020204030204" pitchFamily="34" charset="0"/>
                        </a:rPr>
                        <a:t>Regular budget</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2,578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   2,487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  2,487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  2,849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54887685"/>
                  </a:ext>
                </a:extLst>
              </a:tr>
              <a:tr h="311917">
                <a:tc vMerge="1">
                  <a:txBody>
                    <a:bodyPr/>
                    <a:lstStyle/>
                    <a:p>
                      <a:endParaRPr lang="en-US"/>
                    </a:p>
                  </a:txBody>
                  <a:tcPr/>
                </a:tc>
                <a:tc>
                  <a:txBody>
                    <a:bodyPr/>
                    <a:lstStyle/>
                    <a:p>
                      <a:pPr algn="l" fontAlgn="b"/>
                      <a:r>
                        <a:rPr lang="en-US" sz="1400" b="1" i="0" u="none" strike="noStrike" dirty="0">
                          <a:solidFill>
                            <a:srgbClr val="4472C4"/>
                          </a:solidFill>
                          <a:effectLst/>
                          <a:latin typeface="Calibri" panose="020F0502020204030204" pitchFamily="34" charset="0"/>
                        </a:rPr>
                        <a:t>Peacekeeping*</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6,866 </a:t>
                      </a:r>
                    </a:p>
                  </a:txBody>
                  <a:tcPr marL="7585" marR="7585" marT="758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   1,457 </a:t>
                      </a:r>
                    </a:p>
                  </a:txBody>
                  <a:tcPr marL="7585" marR="7585" marT="758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  4,982 </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3,327 </a:t>
                      </a:r>
                    </a:p>
                  </a:txBody>
                  <a:tcPr marL="7585" marR="7585" marT="7585" marB="0" anchor="b">
                    <a:lnL>
                      <a:noFill/>
                    </a:lnL>
                    <a:lnR>
                      <a:noFill/>
                    </a:lnR>
                    <a:lnT>
                      <a:noFill/>
                    </a:lnT>
                    <a:lnB>
                      <a:noFill/>
                    </a:lnB>
                  </a:tcPr>
                </a:tc>
                <a:extLst>
                  <a:ext uri="{0D108BD9-81ED-4DB2-BD59-A6C34878D82A}">
                    <a16:rowId xmlns:a16="http://schemas.microsoft.com/office/drawing/2014/main" val="1136295752"/>
                  </a:ext>
                </a:extLst>
              </a:tr>
              <a:tr h="311917">
                <a:tc vMerge="1">
                  <a:txBody>
                    <a:bodyPr/>
                    <a:lstStyle/>
                    <a:p>
                      <a:endParaRPr lang="en-US"/>
                    </a:p>
                  </a:txBody>
                  <a:tcPr/>
                </a:tc>
                <a:tc>
                  <a:txBody>
                    <a:bodyPr/>
                    <a:lstStyle/>
                    <a:p>
                      <a:pPr algn="l" fontAlgn="b"/>
                      <a:r>
                        <a:rPr lang="en-US" sz="1400" b="1" i="0" u="none" strike="noStrike" dirty="0">
                          <a:solidFill>
                            <a:srgbClr val="375623"/>
                          </a:solidFill>
                          <a:effectLst/>
                          <a:latin typeface="Calibri" panose="020F0502020204030204" pitchFamily="34" charset="0"/>
                        </a:rPr>
                        <a:t>Tribunals</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109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         84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        93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        90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0491077"/>
                  </a:ext>
                </a:extLst>
              </a:tr>
              <a:tr h="311917">
                <a:tc rowSpan="3">
                  <a:txBody>
                    <a:bodyPr/>
                    <a:lstStyle/>
                    <a:p>
                      <a:pPr algn="l" fontAlgn="ctr"/>
                      <a:r>
                        <a:rPr lang="en-US" sz="1400" b="1" i="0" u="none" strike="noStrike" dirty="0">
                          <a:solidFill>
                            <a:srgbClr val="000000"/>
                          </a:solidFill>
                          <a:effectLst/>
                          <a:latin typeface="Calibri" panose="020F0502020204030204" pitchFamily="34" charset="0"/>
                        </a:rPr>
                        <a:t>Unpaid assessments</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FF0000"/>
                          </a:solidFill>
                          <a:effectLst/>
                          <a:latin typeface="Calibri" panose="020F0502020204030204" pitchFamily="34" charset="0"/>
                        </a:rPr>
                        <a:t>Regular budget</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531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1,561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529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1,707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92572384"/>
                  </a:ext>
                </a:extLst>
              </a:tr>
              <a:tr h="311917">
                <a:tc vMerge="1">
                  <a:txBody>
                    <a:bodyPr/>
                    <a:lstStyle/>
                    <a:p>
                      <a:endParaRPr lang="en-US"/>
                    </a:p>
                  </a:txBody>
                  <a:tcPr/>
                </a:tc>
                <a:tc>
                  <a:txBody>
                    <a:bodyPr/>
                    <a:lstStyle/>
                    <a:p>
                      <a:pPr algn="l" fontAlgn="b"/>
                      <a:r>
                        <a:rPr lang="en-US" sz="1400" b="1" i="0" u="none" strike="noStrike" dirty="0">
                          <a:solidFill>
                            <a:srgbClr val="4472C4"/>
                          </a:solidFill>
                          <a:effectLst/>
                          <a:latin typeface="Calibri" panose="020F0502020204030204" pitchFamily="34" charset="0"/>
                        </a:rPr>
                        <a:t>Peacekeeping</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1,930 </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2,270 </a:t>
                      </a:r>
                    </a:p>
                  </a:txBody>
                  <a:tcPr marL="7585" marR="7585" marT="758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  1,472 </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2,062 </a:t>
                      </a:r>
                    </a:p>
                  </a:txBody>
                  <a:tcPr marL="7585" marR="7585" marT="7585" marB="0" anchor="b">
                    <a:lnL>
                      <a:noFill/>
                    </a:lnL>
                    <a:lnR>
                      <a:noFill/>
                    </a:lnR>
                    <a:lnT>
                      <a:noFill/>
                    </a:lnT>
                    <a:lnB>
                      <a:noFill/>
                    </a:lnB>
                  </a:tcPr>
                </a:tc>
                <a:extLst>
                  <a:ext uri="{0D108BD9-81ED-4DB2-BD59-A6C34878D82A}">
                    <a16:rowId xmlns:a16="http://schemas.microsoft.com/office/drawing/2014/main" val="2575711090"/>
                  </a:ext>
                </a:extLst>
              </a:tr>
              <a:tr h="311917">
                <a:tc vMerge="1">
                  <a:txBody>
                    <a:bodyPr/>
                    <a:lstStyle/>
                    <a:p>
                      <a:endParaRPr lang="en-US"/>
                    </a:p>
                  </a:txBody>
                  <a:tcPr/>
                </a:tc>
                <a:tc>
                  <a:txBody>
                    <a:bodyPr/>
                    <a:lstStyle/>
                    <a:p>
                      <a:pPr algn="l" fontAlgn="b"/>
                      <a:r>
                        <a:rPr lang="en-US" sz="1400" b="1" i="0" u="none" strike="noStrike" dirty="0">
                          <a:solidFill>
                            <a:srgbClr val="375623"/>
                          </a:solidFill>
                          <a:effectLst/>
                          <a:latin typeface="Calibri" panose="020F0502020204030204" pitchFamily="34" charset="0"/>
                        </a:rPr>
                        <a:t>Tribunals</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47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83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49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90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7714682"/>
                  </a:ext>
                </a:extLst>
              </a:tr>
              <a:tr h="412951">
                <a:tc rowSpan="3">
                  <a:txBody>
                    <a:bodyPr/>
                    <a:lstStyle/>
                    <a:p>
                      <a:pPr algn="l" fontAlgn="ctr"/>
                      <a:r>
                        <a:rPr lang="en-US" sz="1400" b="1" i="0" u="none" strike="noStrike" dirty="0">
                          <a:solidFill>
                            <a:srgbClr val="000000"/>
                          </a:solidFill>
                          <a:effectLst/>
                          <a:latin typeface="Calibri" panose="020F0502020204030204" pitchFamily="34" charset="0"/>
                        </a:rPr>
                        <a:t>Cash on Hand**</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FF0000"/>
                          </a:solidFill>
                          <a:effectLst/>
                          <a:latin typeface="Calibri" panose="020F0502020204030204" pitchFamily="34" charset="0"/>
                        </a:rPr>
                        <a:t>Regular budget</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a:solidFill>
                            <a:srgbClr val="FF0000"/>
                          </a:solidFill>
                          <a:effectLst/>
                          <a:latin typeface="Calibri" panose="020F0502020204030204" pitchFamily="34" charset="0"/>
                        </a:rPr>
                        <a:t>(278)</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330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FF0000"/>
                          </a:solidFill>
                          <a:effectLst/>
                          <a:latin typeface="Calibri" panose="020F0502020204030204" pitchFamily="34" charset="0"/>
                        </a:rPr>
                        <a:t>     (323)</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          484 </a:t>
                      </a:r>
                    </a:p>
                  </a:txBody>
                  <a:tcPr marL="7585" marR="7585" marT="758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9449835"/>
                  </a:ext>
                </a:extLst>
              </a:tr>
              <a:tr h="333319">
                <a:tc vMerge="1">
                  <a:txBody>
                    <a:bodyPr/>
                    <a:lstStyle/>
                    <a:p>
                      <a:endParaRPr lang="en-US"/>
                    </a:p>
                  </a:txBody>
                  <a:tcPr/>
                </a:tc>
                <a:tc>
                  <a:txBody>
                    <a:bodyPr/>
                    <a:lstStyle/>
                    <a:p>
                      <a:pPr algn="l" fontAlgn="b"/>
                      <a:r>
                        <a:rPr lang="en-US" sz="1400" b="1" i="0" u="none" strike="noStrike" dirty="0">
                          <a:solidFill>
                            <a:srgbClr val="4472C4"/>
                          </a:solidFill>
                          <a:effectLst/>
                          <a:latin typeface="Calibri" panose="020F0502020204030204" pitchFamily="34" charset="0"/>
                        </a:rPr>
                        <a:t>Peacekeeping</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2,838 </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2,030 </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1,305</a:t>
                      </a:r>
                    </a:p>
                  </a:txBody>
                  <a:tcPr marL="7585" marR="7585" marT="758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          1,978 </a:t>
                      </a:r>
                    </a:p>
                  </a:txBody>
                  <a:tcPr marL="7585" marR="7585" marT="7585" marB="0" anchor="b">
                    <a:lnL>
                      <a:noFill/>
                    </a:lnL>
                    <a:lnR>
                      <a:noFill/>
                    </a:lnR>
                    <a:lnT>
                      <a:noFill/>
                    </a:lnT>
                    <a:lnB>
                      <a:noFill/>
                    </a:lnB>
                  </a:tcPr>
                </a:tc>
                <a:extLst>
                  <a:ext uri="{0D108BD9-81ED-4DB2-BD59-A6C34878D82A}">
                    <a16:rowId xmlns:a16="http://schemas.microsoft.com/office/drawing/2014/main" val="2633340184"/>
                  </a:ext>
                </a:extLst>
              </a:tr>
              <a:tr h="320674">
                <a:tc vMerge="1">
                  <a:txBody>
                    <a:bodyPr/>
                    <a:lstStyle/>
                    <a:p>
                      <a:endParaRPr lang="en-US"/>
                    </a:p>
                  </a:txBody>
                  <a:tcPr/>
                </a:tc>
                <a:tc>
                  <a:txBody>
                    <a:bodyPr/>
                    <a:lstStyle/>
                    <a:p>
                      <a:pPr algn="l" fontAlgn="b"/>
                      <a:r>
                        <a:rPr lang="en-US" sz="1400" b="1" i="0" u="none" strike="noStrike" dirty="0">
                          <a:solidFill>
                            <a:srgbClr val="375623"/>
                          </a:solidFill>
                          <a:effectLst/>
                          <a:latin typeface="Calibri" panose="020F0502020204030204" pitchFamily="34" charset="0"/>
                        </a:rPr>
                        <a:t>Tribunals</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143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166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156</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183 </a:t>
                      </a:r>
                    </a:p>
                  </a:txBody>
                  <a:tcPr marL="7585" marR="7585" marT="758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37761"/>
                  </a:ext>
                </a:extLst>
              </a:tr>
              <a:tr h="860981">
                <a:tc>
                  <a:txBody>
                    <a:bodyPr/>
                    <a:lstStyle/>
                    <a:p>
                      <a:pPr algn="l" fontAlgn="b"/>
                      <a:r>
                        <a:rPr lang="en-US" sz="1400" b="1" i="0" u="none" strike="noStrike" dirty="0">
                          <a:solidFill>
                            <a:srgbClr val="000000"/>
                          </a:solidFill>
                          <a:effectLst/>
                          <a:latin typeface="Calibri" panose="020F0502020204030204" pitchFamily="34" charset="0"/>
                        </a:rPr>
                        <a:t>Outstanding Payments to Member States***</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4472C4"/>
                          </a:solidFill>
                          <a:effectLst/>
                          <a:latin typeface="Calibri" panose="020F0502020204030204" pitchFamily="34" charset="0"/>
                        </a:rPr>
                        <a:t>Peacekeeping</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       797 </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   1,205 </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 1,081</a:t>
                      </a:r>
                      <a:r>
                        <a:rPr lang="en-US" sz="1400" b="0" i="0" u="none" strike="noStrike" dirty="0">
                          <a:solidFill>
                            <a:srgbClr val="000000"/>
                          </a:solidFill>
                          <a:effectLst/>
                          <a:highlight>
                            <a:srgbClr val="FFFF00"/>
                          </a:highlight>
                          <a:latin typeface="Calibri" panose="020F0502020204030204" pitchFamily="34" charset="0"/>
                        </a:rPr>
                        <a:t> </a:t>
                      </a:r>
                      <a:r>
                        <a:rPr lang="en-US" sz="1400" b="0" i="0" u="none" strike="noStrike" dirty="0">
                          <a:solidFill>
                            <a:srgbClr val="000000"/>
                          </a:solidFill>
                          <a:effectLst/>
                          <a:latin typeface="Calibri" panose="020F0502020204030204" pitchFamily="34" charset="0"/>
                        </a:rPr>
                        <a:t>            </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     1,009 </a:t>
                      </a:r>
                    </a:p>
                  </a:txBody>
                  <a:tcPr marL="7585" marR="7585" marT="75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2604549"/>
                  </a:ext>
                </a:extLst>
              </a:tr>
            </a:tbl>
          </a:graphicData>
        </a:graphic>
      </p:graphicFrame>
      <p:sp>
        <p:nvSpPr>
          <p:cNvPr id="13" name="Rectangle 48">
            <a:extLst>
              <a:ext uri="{FF2B5EF4-FFF2-40B4-BE49-F238E27FC236}">
                <a16:creationId xmlns:a16="http://schemas.microsoft.com/office/drawing/2014/main" id="{B4122A86-3DC8-4323-B5D3-B101CA9C97FA}"/>
              </a:ext>
            </a:extLst>
          </p:cNvPr>
          <p:cNvSpPr>
            <a:spLocks/>
          </p:cNvSpPr>
          <p:nvPr/>
        </p:nvSpPr>
        <p:spPr bwMode="auto">
          <a:xfrm>
            <a:off x="7669226" y="184095"/>
            <a:ext cx="76200" cy="6764448"/>
          </a:xfrm>
          <a:prstGeom prst="rect">
            <a:avLst/>
          </a:prstGeom>
          <a:solidFill>
            <a:schemeClr val="tx1"/>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txBox="1">
            <a:spLocks noGrp="1" noChangeArrowheads="1"/>
          </p:cNvSpPr>
          <p:nvPr/>
        </p:nvSpPr>
        <p:spPr bwMode="auto">
          <a:xfrm>
            <a:off x="6399495" y="6478813"/>
            <a:ext cx="2133600" cy="495322"/>
          </a:xfrm>
          <a:prstGeom prst="rect">
            <a:avLst/>
          </a:prstGeom>
          <a:noFill/>
          <a:ln w="9525">
            <a:noFill/>
            <a:miter lim="800000"/>
            <a:headEnd/>
            <a:tailEnd/>
          </a:ln>
        </p:spPr>
        <p:txBody>
          <a:bodyPr/>
          <a:lstStyle/>
          <a:p>
            <a:pPr algn="r"/>
            <a:r>
              <a:rPr lang="en-GB" altLang="en-US" sz="1400" dirty="0"/>
              <a:t>21</a:t>
            </a:r>
          </a:p>
        </p:txBody>
      </p:sp>
      <p:sp>
        <p:nvSpPr>
          <p:cNvPr id="55298" name="Text Box 7"/>
          <p:cNvSpPr txBox="1">
            <a:spLocks noChangeArrowheads="1"/>
          </p:cNvSpPr>
          <p:nvPr/>
        </p:nvSpPr>
        <p:spPr bwMode="auto">
          <a:xfrm>
            <a:off x="550618" y="5923895"/>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55299" name="Text Box 46"/>
          <p:cNvSpPr txBox="1">
            <a:spLocks noChangeArrowheads="1"/>
          </p:cNvSpPr>
          <p:nvPr/>
        </p:nvSpPr>
        <p:spPr bwMode="auto">
          <a:xfrm>
            <a:off x="467564" y="6521768"/>
            <a:ext cx="4515019" cy="338554"/>
          </a:xfrm>
          <a:prstGeom prst="rect">
            <a:avLst/>
          </a:prstGeom>
          <a:noFill/>
          <a:ln w="9525">
            <a:noFill/>
            <a:miter lim="800000"/>
            <a:headEnd/>
            <a:tailEnd/>
          </a:ln>
        </p:spPr>
        <p:txBody>
          <a:bodyPr wrap="none">
            <a:spAutoFit/>
          </a:bodyPr>
          <a:lstStyle/>
          <a:p>
            <a:r>
              <a:rPr lang="en-US" altLang="en-US" sz="1600" dirty="0"/>
              <a:t>*Compared to 41 Member States as at 11 May 2018</a:t>
            </a:r>
          </a:p>
        </p:txBody>
      </p:sp>
      <p:sp>
        <p:nvSpPr>
          <p:cNvPr id="55300" name="Line 58"/>
          <p:cNvSpPr>
            <a:spLocks noChangeShapeType="1"/>
          </p:cNvSpPr>
          <p:nvPr/>
        </p:nvSpPr>
        <p:spPr bwMode="auto">
          <a:xfrm>
            <a:off x="989554" y="2004045"/>
            <a:ext cx="1487488" cy="0"/>
          </a:xfrm>
          <a:prstGeom prst="line">
            <a:avLst/>
          </a:prstGeom>
          <a:noFill/>
          <a:ln w="9525">
            <a:noFill/>
            <a:round/>
            <a:headEnd/>
            <a:tailEnd/>
          </a:ln>
        </p:spPr>
        <p:txBody>
          <a:bodyPr wrap="none"/>
          <a:lstStyle/>
          <a:p>
            <a:endParaRPr lang="en-US"/>
          </a:p>
        </p:txBody>
      </p:sp>
      <p:sp>
        <p:nvSpPr>
          <p:cNvPr id="55301"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5302" name="Line 6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5303"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5304" name="Line 62"/>
          <p:cNvSpPr>
            <a:spLocks noChangeShapeType="1"/>
          </p:cNvSpPr>
          <p:nvPr/>
        </p:nvSpPr>
        <p:spPr bwMode="auto">
          <a:xfrm>
            <a:off x="2477043" y="2004045"/>
            <a:ext cx="1558925" cy="0"/>
          </a:xfrm>
          <a:prstGeom prst="line">
            <a:avLst/>
          </a:prstGeom>
          <a:noFill/>
          <a:ln w="9525">
            <a:noFill/>
            <a:round/>
            <a:headEnd/>
            <a:tailEnd/>
          </a:ln>
        </p:spPr>
        <p:txBody>
          <a:bodyPr wrap="none"/>
          <a:lstStyle/>
          <a:p>
            <a:endParaRPr lang="en-US"/>
          </a:p>
        </p:txBody>
      </p:sp>
      <p:sp>
        <p:nvSpPr>
          <p:cNvPr id="55305"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5306" name="Line 64"/>
          <p:cNvSpPr>
            <a:spLocks noChangeShapeType="1"/>
          </p:cNvSpPr>
          <p:nvPr/>
        </p:nvSpPr>
        <p:spPr bwMode="auto">
          <a:xfrm>
            <a:off x="4035968" y="2004045"/>
            <a:ext cx="1558925" cy="0"/>
          </a:xfrm>
          <a:prstGeom prst="line">
            <a:avLst/>
          </a:prstGeom>
          <a:noFill/>
          <a:ln w="9525">
            <a:noFill/>
            <a:round/>
            <a:headEnd/>
            <a:tailEnd/>
          </a:ln>
        </p:spPr>
        <p:txBody>
          <a:bodyPr wrap="none"/>
          <a:lstStyle/>
          <a:p>
            <a:endParaRPr lang="en-US"/>
          </a:p>
        </p:txBody>
      </p:sp>
      <p:sp>
        <p:nvSpPr>
          <p:cNvPr id="55307"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5308" name="Line 66"/>
          <p:cNvSpPr>
            <a:spLocks noChangeShapeType="1"/>
          </p:cNvSpPr>
          <p:nvPr/>
        </p:nvSpPr>
        <p:spPr bwMode="auto">
          <a:xfrm>
            <a:off x="5594893" y="2004045"/>
            <a:ext cx="1557337" cy="0"/>
          </a:xfrm>
          <a:prstGeom prst="line">
            <a:avLst/>
          </a:prstGeom>
          <a:noFill/>
          <a:ln w="9525">
            <a:noFill/>
            <a:round/>
            <a:headEnd/>
            <a:tailEnd/>
          </a:ln>
        </p:spPr>
        <p:txBody>
          <a:bodyPr wrap="none"/>
          <a:lstStyle/>
          <a:p>
            <a:endParaRPr lang="en-US"/>
          </a:p>
        </p:txBody>
      </p:sp>
      <p:sp>
        <p:nvSpPr>
          <p:cNvPr id="55309"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5310" name="Line 68"/>
          <p:cNvSpPr>
            <a:spLocks noChangeShapeType="1"/>
          </p:cNvSpPr>
          <p:nvPr/>
        </p:nvSpPr>
        <p:spPr bwMode="auto">
          <a:xfrm>
            <a:off x="6241797" y="1948700"/>
            <a:ext cx="1609725" cy="0"/>
          </a:xfrm>
          <a:prstGeom prst="line">
            <a:avLst/>
          </a:prstGeom>
          <a:noFill/>
          <a:ln w="9525">
            <a:noFill/>
            <a:round/>
            <a:headEnd/>
            <a:tailEnd/>
          </a:ln>
        </p:spPr>
        <p:txBody>
          <a:bodyPr wrap="none"/>
          <a:lstStyle/>
          <a:p>
            <a:endParaRPr lang="en-US"/>
          </a:p>
        </p:txBody>
      </p:sp>
      <p:sp>
        <p:nvSpPr>
          <p:cNvPr id="55311"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5312" name="Text Box 77"/>
          <p:cNvSpPr txBox="1">
            <a:spLocks noChangeArrowheads="1"/>
          </p:cNvSpPr>
          <p:nvPr/>
        </p:nvSpPr>
        <p:spPr bwMode="auto">
          <a:xfrm>
            <a:off x="152400" y="208036"/>
            <a:ext cx="5306196"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21 - </a:t>
            </a:r>
            <a:r>
              <a:rPr lang="en-GB" altLang="en-US" sz="3200" dirty="0"/>
              <a:t>All Assessments </a:t>
            </a:r>
            <a:br>
              <a:rPr lang="en-GB" altLang="en-US" sz="3600" dirty="0"/>
            </a:br>
            <a:r>
              <a:rPr lang="en-GB" altLang="en-US" sz="2000" dirty="0"/>
              <a:t>Paid in Full as at 7 May 2019: 40 Member States*</a:t>
            </a:r>
          </a:p>
        </p:txBody>
      </p:sp>
      <p:pic>
        <p:nvPicPr>
          <p:cNvPr id="55313" name="Picture 450"/>
          <p:cNvPicPr>
            <a:picLocks noChangeAspect="1" noChangeArrowheads="1"/>
          </p:cNvPicPr>
          <p:nvPr/>
        </p:nvPicPr>
        <p:blipFill>
          <a:blip r:embed="rId3"/>
          <a:srcRect/>
          <a:stretch>
            <a:fillRect/>
          </a:stretch>
        </p:blipFill>
        <p:spPr bwMode="auto">
          <a:xfrm>
            <a:off x="7772400" y="396258"/>
            <a:ext cx="1066800" cy="998900"/>
          </a:xfrm>
          <a:prstGeom prst="rect">
            <a:avLst/>
          </a:prstGeom>
          <a:noFill/>
          <a:ln w="9525">
            <a:noFill/>
            <a:miter lim="800000"/>
            <a:headEnd/>
            <a:tailEnd/>
          </a:ln>
        </p:spPr>
      </p:pic>
      <p:sp>
        <p:nvSpPr>
          <p:cNvPr id="55314" name="Rectangle 48"/>
          <p:cNvSpPr>
            <a:spLocks/>
          </p:cNvSpPr>
          <p:nvPr/>
        </p:nvSpPr>
        <p:spPr bwMode="auto">
          <a:xfrm>
            <a:off x="7543800" y="209687"/>
            <a:ext cx="76200" cy="6764448"/>
          </a:xfrm>
          <a:prstGeom prst="rect">
            <a:avLst/>
          </a:prstGeom>
          <a:solidFill>
            <a:schemeClr val="tx1"/>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55315" name="Text Box 6"/>
          <p:cNvSpPr txBox="1">
            <a:spLocks noChangeArrowheads="1"/>
          </p:cNvSpPr>
          <p:nvPr/>
        </p:nvSpPr>
        <p:spPr bwMode="auto">
          <a:xfrm>
            <a:off x="7769226" y="1397385"/>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6" name="Rectangle 25">
            <a:extLst>
              <a:ext uri="{FF2B5EF4-FFF2-40B4-BE49-F238E27FC236}">
                <a16:creationId xmlns:a16="http://schemas.microsoft.com/office/drawing/2014/main" id="{7D9E7E93-F69F-4E9E-B53E-E9C16F7703C3}"/>
              </a:ext>
            </a:extLst>
          </p:cNvPr>
          <p:cNvSpPr/>
          <p:nvPr/>
        </p:nvSpPr>
        <p:spPr>
          <a:xfrm>
            <a:off x="652425" y="1857903"/>
            <a:ext cx="2294813" cy="3970318"/>
          </a:xfrm>
          <a:prstGeom prst="rect">
            <a:avLst/>
          </a:prstGeom>
        </p:spPr>
        <p:txBody>
          <a:bodyPr wrap="square">
            <a:spAutoFit/>
          </a:bodyPr>
          <a:lstStyle/>
          <a:p>
            <a:r>
              <a:rPr lang="en-US" sz="1800" b="1" dirty="0"/>
              <a:t>Armenia</a:t>
            </a:r>
          </a:p>
          <a:p>
            <a:r>
              <a:rPr lang="en-US" sz="1800" b="1" dirty="0"/>
              <a:t>Australia</a:t>
            </a:r>
          </a:p>
          <a:p>
            <a:r>
              <a:rPr lang="en-US" sz="1800" b="1" dirty="0"/>
              <a:t>Austria</a:t>
            </a:r>
          </a:p>
          <a:p>
            <a:r>
              <a:rPr lang="en-US" sz="1800" b="1" dirty="0"/>
              <a:t>Bahrain</a:t>
            </a:r>
          </a:p>
          <a:p>
            <a:r>
              <a:rPr lang="en-US" sz="1800" b="1" dirty="0"/>
              <a:t>Bhutan</a:t>
            </a:r>
          </a:p>
          <a:p>
            <a:r>
              <a:rPr lang="en-US" sz="1800" b="1" dirty="0"/>
              <a:t>Brunei Darussalam</a:t>
            </a:r>
          </a:p>
          <a:p>
            <a:r>
              <a:rPr lang="en-US" sz="1800" b="1" dirty="0"/>
              <a:t>Canada</a:t>
            </a:r>
          </a:p>
          <a:p>
            <a:r>
              <a:rPr lang="en-US" sz="1800" b="1" dirty="0"/>
              <a:t>China</a:t>
            </a:r>
          </a:p>
          <a:p>
            <a:r>
              <a:rPr lang="en-US" sz="1800" b="1" dirty="0"/>
              <a:t>Cyprus</a:t>
            </a:r>
          </a:p>
          <a:p>
            <a:r>
              <a:rPr lang="en-US" sz="1800" b="1" dirty="0"/>
              <a:t>Denmark</a:t>
            </a:r>
          </a:p>
          <a:p>
            <a:r>
              <a:rPr lang="en-US" sz="1800" b="1" dirty="0"/>
              <a:t>Estonia</a:t>
            </a:r>
          </a:p>
          <a:p>
            <a:r>
              <a:rPr lang="en-US" sz="1800" b="1" dirty="0"/>
              <a:t>Finland</a:t>
            </a:r>
          </a:p>
          <a:p>
            <a:r>
              <a:rPr lang="en-US" sz="1800" b="1" dirty="0"/>
              <a:t>Gabon</a:t>
            </a:r>
          </a:p>
          <a:p>
            <a:r>
              <a:rPr lang="en-US" sz="1800" b="1" dirty="0"/>
              <a:t>Georgia</a:t>
            </a:r>
          </a:p>
        </p:txBody>
      </p:sp>
      <p:sp>
        <p:nvSpPr>
          <p:cNvPr id="27" name="Rectangle 251">
            <a:extLst>
              <a:ext uri="{FF2B5EF4-FFF2-40B4-BE49-F238E27FC236}">
                <a16:creationId xmlns:a16="http://schemas.microsoft.com/office/drawing/2014/main" id="{7D42645A-60F2-4B26-A7BB-86291DAAA593}"/>
              </a:ext>
            </a:extLst>
          </p:cNvPr>
          <p:cNvSpPr>
            <a:spLocks noChangeArrowheads="1"/>
          </p:cNvSpPr>
          <p:nvPr/>
        </p:nvSpPr>
        <p:spPr bwMode="auto">
          <a:xfrm>
            <a:off x="3175518" y="1872893"/>
            <a:ext cx="1833563" cy="3979423"/>
          </a:xfrm>
          <a:prstGeom prst="rect">
            <a:avLst/>
          </a:prstGeom>
          <a:noFill/>
          <a:ln w="9525">
            <a:noFill/>
            <a:miter lim="800000"/>
            <a:headEnd/>
            <a:tailEnd/>
          </a:ln>
        </p:spPr>
        <p:txBody>
          <a:bodyPr lIns="97234" tIns="48617" rIns="97234" bIns="48617"/>
          <a:lstStyle/>
          <a:p>
            <a:pPr fontAlgn="b"/>
            <a:r>
              <a:rPr lang="en-US" sz="1800" b="1" dirty="0"/>
              <a:t>Germany</a:t>
            </a:r>
          </a:p>
          <a:p>
            <a:pPr fontAlgn="b"/>
            <a:r>
              <a:rPr lang="en-US" sz="1800" b="1" dirty="0"/>
              <a:t>Guyana</a:t>
            </a:r>
          </a:p>
          <a:p>
            <a:pPr fontAlgn="b"/>
            <a:r>
              <a:rPr lang="en-US" sz="1800" b="1" dirty="0"/>
              <a:t>Hungary</a:t>
            </a:r>
          </a:p>
          <a:p>
            <a:pPr fontAlgn="b"/>
            <a:r>
              <a:rPr lang="en-US" sz="1800" b="1" dirty="0"/>
              <a:t>Iceland</a:t>
            </a:r>
          </a:p>
          <a:p>
            <a:pPr fontAlgn="b"/>
            <a:r>
              <a:rPr lang="en-US" sz="1800" b="1" dirty="0"/>
              <a:t>India</a:t>
            </a:r>
          </a:p>
          <a:p>
            <a:pPr fontAlgn="b"/>
            <a:r>
              <a:rPr lang="en-US" sz="1800" b="1" dirty="0"/>
              <a:t>Italy</a:t>
            </a:r>
          </a:p>
          <a:p>
            <a:pPr fontAlgn="b"/>
            <a:r>
              <a:rPr lang="en-US" sz="1800" b="1" dirty="0"/>
              <a:t>Jamaica</a:t>
            </a:r>
          </a:p>
          <a:p>
            <a:pPr fontAlgn="b"/>
            <a:r>
              <a:rPr lang="en-US" sz="1800" b="1" dirty="0"/>
              <a:t>Kuwait</a:t>
            </a:r>
          </a:p>
          <a:p>
            <a:pPr fontAlgn="b"/>
            <a:r>
              <a:rPr lang="en-US" sz="1800" b="1" dirty="0"/>
              <a:t>Kyrgyzstan</a:t>
            </a:r>
          </a:p>
          <a:p>
            <a:pPr fontAlgn="b"/>
            <a:r>
              <a:rPr lang="en-US" sz="1800" b="1" dirty="0"/>
              <a:t>Latvia</a:t>
            </a:r>
          </a:p>
          <a:p>
            <a:pPr fontAlgn="b"/>
            <a:r>
              <a:rPr lang="en-US" sz="1800" b="1" dirty="0"/>
              <a:t>Liechtenstein</a:t>
            </a:r>
          </a:p>
          <a:p>
            <a:pPr fontAlgn="b"/>
            <a:r>
              <a:rPr lang="en-US" sz="1800" b="1" dirty="0"/>
              <a:t>Malaysia</a:t>
            </a:r>
          </a:p>
          <a:p>
            <a:pPr fontAlgn="b"/>
            <a:r>
              <a:rPr lang="en-US" sz="1800" b="1" dirty="0"/>
              <a:t>Monaco</a:t>
            </a:r>
          </a:p>
        </p:txBody>
      </p:sp>
      <p:sp>
        <p:nvSpPr>
          <p:cNvPr id="28" name="Rectangle 251">
            <a:extLst>
              <a:ext uri="{FF2B5EF4-FFF2-40B4-BE49-F238E27FC236}">
                <a16:creationId xmlns:a16="http://schemas.microsoft.com/office/drawing/2014/main" id="{BA8C9283-5DAA-4138-86A5-674F7ED49B68}"/>
              </a:ext>
            </a:extLst>
          </p:cNvPr>
          <p:cNvSpPr>
            <a:spLocks noChangeArrowheads="1"/>
          </p:cNvSpPr>
          <p:nvPr/>
        </p:nvSpPr>
        <p:spPr bwMode="auto">
          <a:xfrm>
            <a:off x="5422246" y="1905876"/>
            <a:ext cx="1739901" cy="3166415"/>
          </a:xfrm>
          <a:prstGeom prst="rect">
            <a:avLst/>
          </a:prstGeom>
          <a:noFill/>
          <a:ln w="9525">
            <a:noFill/>
            <a:miter lim="800000"/>
            <a:headEnd/>
            <a:tailEnd/>
          </a:ln>
        </p:spPr>
        <p:txBody>
          <a:bodyPr lIns="97234" tIns="48617" rIns="97234" bIns="48617"/>
          <a:lstStyle/>
          <a:p>
            <a:pPr fontAlgn="b"/>
            <a:r>
              <a:rPr lang="en-US" sz="1800" b="1" dirty="0"/>
              <a:t>Nauru</a:t>
            </a:r>
          </a:p>
          <a:p>
            <a:pPr fontAlgn="b"/>
            <a:r>
              <a:rPr lang="en-US" sz="1800" b="1" dirty="0"/>
              <a:t>Netherlands</a:t>
            </a:r>
          </a:p>
          <a:p>
            <a:pPr fontAlgn="b"/>
            <a:r>
              <a:rPr lang="en-US" sz="1800" b="1" dirty="0"/>
              <a:t>New Zealand</a:t>
            </a:r>
          </a:p>
          <a:p>
            <a:pPr fontAlgn="b"/>
            <a:r>
              <a:rPr lang="en-US" sz="1800" b="1" dirty="0"/>
              <a:t>Nicaragua</a:t>
            </a:r>
          </a:p>
          <a:p>
            <a:pPr fontAlgn="b"/>
            <a:r>
              <a:rPr lang="en-US" sz="1800" b="1" dirty="0"/>
              <a:t>Norway</a:t>
            </a:r>
          </a:p>
          <a:p>
            <a:pPr fontAlgn="b"/>
            <a:r>
              <a:rPr lang="en-US" sz="1800" b="1" dirty="0"/>
              <a:t>Poland</a:t>
            </a:r>
          </a:p>
          <a:p>
            <a:pPr fontAlgn="b"/>
            <a:r>
              <a:rPr lang="en-US" sz="1800" b="1" dirty="0"/>
              <a:t>Samoa</a:t>
            </a:r>
          </a:p>
          <a:p>
            <a:pPr fontAlgn="b"/>
            <a:r>
              <a:rPr lang="en-US" sz="1800" b="1" dirty="0"/>
              <a:t>Singapore</a:t>
            </a:r>
          </a:p>
          <a:p>
            <a:pPr fontAlgn="b"/>
            <a:r>
              <a:rPr lang="en-US" sz="1800" b="1" dirty="0"/>
              <a:t>Slovakia</a:t>
            </a:r>
          </a:p>
          <a:p>
            <a:pPr fontAlgn="b"/>
            <a:r>
              <a:rPr lang="en-US" sz="1800" b="1" dirty="0"/>
              <a:t>Solomon Islands</a:t>
            </a:r>
          </a:p>
          <a:p>
            <a:pPr fontAlgn="b"/>
            <a:r>
              <a:rPr lang="en-US" sz="1800" b="1" dirty="0"/>
              <a:t>Sweden</a:t>
            </a:r>
          </a:p>
          <a:p>
            <a:pPr fontAlgn="b"/>
            <a:r>
              <a:rPr lang="en-US" sz="1800" b="1" dirty="0"/>
              <a:t>Switzerland</a:t>
            </a:r>
          </a:p>
          <a:p>
            <a:pPr fontAlgn="b"/>
            <a:r>
              <a:rPr lang="en-US" sz="1800" b="1" dirty="0"/>
              <a:t>Tuvalu</a:t>
            </a:r>
          </a:p>
          <a:p>
            <a:pPr marL="365125" indent="-365125" defTabSz="973138">
              <a:lnSpc>
                <a:spcPct val="80000"/>
              </a:lnSpc>
              <a:spcBef>
                <a:spcPct val="20000"/>
              </a:spcBef>
            </a:pPr>
            <a:endParaRPr lang="en-US" alt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3251"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3252"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3253"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3254"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3255"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3256"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53262"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3263"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53264"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3265"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3266"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3267"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3268"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34"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35" name="Rectangle 6"/>
          <p:cNvSpPr txBox="1">
            <a:spLocks noGrp="1" noChangeArrowheads="1"/>
          </p:cNvSpPr>
          <p:nvPr/>
        </p:nvSpPr>
        <p:spPr bwMode="auto">
          <a:xfrm>
            <a:off x="6553200" y="6495324"/>
            <a:ext cx="2133600" cy="495322"/>
          </a:xfrm>
          <a:prstGeom prst="rect">
            <a:avLst/>
          </a:prstGeom>
          <a:noFill/>
          <a:ln w="9525">
            <a:noFill/>
            <a:miter lim="800000"/>
            <a:headEnd/>
            <a:tailEnd/>
          </a:ln>
        </p:spPr>
        <p:txBody>
          <a:bodyPr/>
          <a:lstStyle/>
          <a:p>
            <a:pPr algn="r"/>
            <a:r>
              <a:rPr lang="en-GB" altLang="en-US" sz="1400" dirty="0"/>
              <a:t>2</a:t>
            </a:r>
          </a:p>
        </p:txBody>
      </p:sp>
      <p:sp>
        <p:nvSpPr>
          <p:cNvPr id="36" name="Text Box 2"/>
          <p:cNvSpPr txBox="1">
            <a:spLocks noChangeArrowheads="1"/>
          </p:cNvSpPr>
          <p:nvPr/>
        </p:nvSpPr>
        <p:spPr bwMode="auto">
          <a:xfrm>
            <a:off x="152400" y="208035"/>
            <a:ext cx="6572440"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2 - </a:t>
            </a:r>
            <a:r>
              <a:rPr lang="en-GB" altLang="en-US" sz="3200" dirty="0">
                <a:solidFill>
                  <a:srgbClr val="CC0000"/>
                </a:solidFill>
              </a:rPr>
              <a:t>Regular Budget Cash Position</a:t>
            </a:r>
            <a:br>
              <a:rPr lang="en-GB" altLang="en-US" sz="3600" dirty="0">
                <a:solidFill>
                  <a:srgbClr val="CC0000"/>
                </a:solidFill>
              </a:rPr>
            </a:br>
            <a:r>
              <a:rPr lang="en-GB" altLang="en-US" sz="2000" dirty="0"/>
              <a:t>Actual (US$ millions)</a:t>
            </a:r>
          </a:p>
        </p:txBody>
      </p:sp>
      <p:sp>
        <p:nvSpPr>
          <p:cNvPr id="37"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38"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9"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40" name="Line 8"/>
          <p:cNvSpPr>
            <a:spLocks noChangeShapeType="1"/>
          </p:cNvSpPr>
          <p:nvPr/>
        </p:nvSpPr>
        <p:spPr bwMode="auto">
          <a:xfrm>
            <a:off x="3581400" y="5230601"/>
            <a:ext cx="1487488" cy="0"/>
          </a:xfrm>
          <a:prstGeom prst="line">
            <a:avLst/>
          </a:prstGeom>
          <a:noFill/>
          <a:ln w="9525">
            <a:noFill/>
            <a:round/>
            <a:headEnd/>
            <a:tailEnd/>
          </a:ln>
        </p:spPr>
        <p:txBody>
          <a:bodyPr wrap="none"/>
          <a:lstStyle/>
          <a:p>
            <a:endParaRPr lang="en-US"/>
          </a:p>
        </p:txBody>
      </p:sp>
      <p:sp>
        <p:nvSpPr>
          <p:cNvPr id="41" name="Text Box 6"/>
          <p:cNvSpPr txBox="1">
            <a:spLocks noChangeArrowheads="1"/>
          </p:cNvSpPr>
          <p:nvPr/>
        </p:nvSpPr>
        <p:spPr bwMode="auto">
          <a:xfrm>
            <a:off x="7702550" y="1426528"/>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grpSp>
        <p:nvGrpSpPr>
          <p:cNvPr id="42" name="Group 117"/>
          <p:cNvGrpSpPr>
            <a:grpSpLocks/>
          </p:cNvGrpSpPr>
          <p:nvPr/>
        </p:nvGrpSpPr>
        <p:grpSpPr bwMode="auto">
          <a:xfrm>
            <a:off x="7712076" y="2139793"/>
            <a:ext cx="1162050" cy="630711"/>
            <a:chOff x="4824" y="1327"/>
            <a:chExt cx="732" cy="382"/>
          </a:xfrm>
        </p:grpSpPr>
        <p:grpSp>
          <p:nvGrpSpPr>
            <p:cNvPr id="43" name="Group 118"/>
            <p:cNvGrpSpPr>
              <a:grpSpLocks/>
            </p:cNvGrpSpPr>
            <p:nvPr/>
          </p:nvGrpSpPr>
          <p:grpSpPr bwMode="auto">
            <a:xfrm>
              <a:off x="4830" y="1327"/>
              <a:ext cx="726" cy="382"/>
              <a:chOff x="4830" y="1327"/>
              <a:chExt cx="726" cy="382"/>
            </a:xfrm>
          </p:grpSpPr>
          <p:sp>
            <p:nvSpPr>
              <p:cNvPr id="45" name="Text Box 11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46" name="Text Box 12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47" name="Text Box 12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44" name="Rectangle 12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graphicFrame>
        <p:nvGraphicFramePr>
          <p:cNvPr id="33" name="Group 278"/>
          <p:cNvGraphicFramePr>
            <a:graphicFrameLocks noGrp="1"/>
          </p:cNvGraphicFramePr>
          <p:nvPr>
            <p:extLst/>
          </p:nvPr>
        </p:nvGraphicFramePr>
        <p:xfrm>
          <a:off x="1014416" y="2118356"/>
          <a:ext cx="6224584" cy="3354889"/>
        </p:xfrm>
        <a:graphic>
          <a:graphicData uri="http://schemas.openxmlformats.org/drawingml/2006/table">
            <a:tbl>
              <a:tblPr/>
              <a:tblGrid>
                <a:gridCol w="1995758">
                  <a:extLst>
                    <a:ext uri="{9D8B030D-6E8A-4147-A177-3AD203B41FA5}">
                      <a16:colId xmlns:a16="http://schemas.microsoft.com/office/drawing/2014/main" val="20000"/>
                    </a:ext>
                  </a:extLst>
                </a:gridCol>
                <a:gridCol w="1089304">
                  <a:extLst>
                    <a:ext uri="{9D8B030D-6E8A-4147-A177-3AD203B41FA5}">
                      <a16:colId xmlns:a16="http://schemas.microsoft.com/office/drawing/2014/main" val="20002"/>
                    </a:ext>
                  </a:extLst>
                </a:gridCol>
                <a:gridCol w="955658">
                  <a:extLst>
                    <a:ext uri="{9D8B030D-6E8A-4147-A177-3AD203B41FA5}">
                      <a16:colId xmlns:a16="http://schemas.microsoft.com/office/drawing/2014/main" val="20003"/>
                    </a:ext>
                  </a:extLst>
                </a:gridCol>
                <a:gridCol w="1091932">
                  <a:extLst>
                    <a:ext uri="{9D8B030D-6E8A-4147-A177-3AD203B41FA5}">
                      <a16:colId xmlns:a16="http://schemas.microsoft.com/office/drawing/2014/main" val="20004"/>
                    </a:ext>
                  </a:extLst>
                </a:gridCol>
                <a:gridCol w="1091932">
                  <a:extLst>
                    <a:ext uri="{9D8B030D-6E8A-4147-A177-3AD203B41FA5}">
                      <a16:colId xmlns:a16="http://schemas.microsoft.com/office/drawing/2014/main" val="20005"/>
                    </a:ext>
                  </a:extLst>
                </a:gridCol>
              </a:tblGrid>
              <a:tr h="751683">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31 Dec 2017</a:t>
                      </a:r>
                    </a:p>
                  </a:txBody>
                  <a:tcPr marT="45719" marB="45719" horzOverflow="overflow">
                    <a:lnL>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30 Apr 2018</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31 Dec 2018</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30 Apr 2019</a:t>
                      </a:r>
                    </a:p>
                  </a:txBody>
                  <a:tcPr marT="45719" marB="4571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4482">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Regular Budget</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Calibri" pitchFamily="34" charset="0"/>
                          <a:cs typeface="Arial" charset="0"/>
                        </a:rPr>
                        <a:t>(278)</a:t>
                      </a:r>
                      <a:endParaRPr kumimoji="0" lang="en-GB" altLang="en-US" sz="1500" b="0" i="0" u="none" strike="noStrike" cap="none" normalizeH="0" baseline="0" dirty="0">
                        <a:ln>
                          <a:noFill/>
                        </a:ln>
                        <a:solidFill>
                          <a:srgbClr val="FF0000"/>
                        </a:solidFill>
                        <a:effectLst/>
                        <a:latin typeface="Calibri" pitchFamily="34" charset="0"/>
                        <a:cs typeface="Arial" charset="0"/>
                      </a:endParaRPr>
                    </a:p>
                  </a:txBody>
                  <a:tcPr marT="43959" marB="43959" horzOverflow="overflow">
                    <a:lnL>
                      <a:noFill/>
                    </a:lnL>
                    <a:lnR>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330</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7548" marB="47548"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rgbClr val="FF0000"/>
                          </a:solidFill>
                          <a:effectLst/>
                          <a:latin typeface="Calibri" pitchFamily="34" charset="0"/>
                          <a:cs typeface="Arial" charset="0"/>
                        </a:rPr>
                        <a:t>(323)</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484</a:t>
                      </a:r>
                    </a:p>
                  </a:txBody>
                  <a:tcPr marT="47548" marB="47548" horzOverflow="overflow">
                    <a:lnL>
                      <a:noFill/>
                    </a:lnL>
                    <a:lnR cap="flat">
                      <a:noFill/>
                    </a:lnR>
                    <a:lnT w="28575"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674482">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Working Capital Fund</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150</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3959" marB="43959"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7548" marB="47548"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3959" marB="43959" horzOverflow="overflow">
                    <a:lnL>
                      <a:noFill/>
                    </a:lnL>
                    <a:lnR cap="flat">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150</a:t>
                      </a:r>
                    </a:p>
                  </a:txBody>
                  <a:tcPr marT="47548" marB="47548"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01936">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a:ln>
                            <a:noFill/>
                          </a:ln>
                          <a:solidFill>
                            <a:schemeClr val="tx1"/>
                          </a:solidFill>
                          <a:effectLst/>
                          <a:latin typeface="Calibri" pitchFamily="34" charset="0"/>
                          <a:cs typeface="Arial" charset="0"/>
                        </a:rPr>
                        <a:t>Special Account</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5719" marB="45719" horzOverflow="overflow">
                    <a:lnL cap="flat">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202</a:t>
                      </a:r>
                      <a:endParaRPr kumimoji="0" lang="en-GB" altLang="en-US" sz="1500" b="0" i="0" u="none" strike="noStrike" cap="none" normalizeH="0" baseline="0" dirty="0">
                        <a:ln>
                          <a:noFill/>
                        </a:ln>
                        <a:solidFill>
                          <a:schemeClr val="tx1"/>
                        </a:solidFill>
                        <a:effectLst/>
                        <a:latin typeface="Calibri" pitchFamily="34" charset="0"/>
                        <a:cs typeface="Arial" charset="0"/>
                      </a:endParaRPr>
                    </a:p>
                  </a:txBody>
                  <a:tcPr marT="43959" marB="43959" horzOverflow="overflow">
                    <a:lnL>
                      <a:noFill/>
                    </a:lnL>
                    <a:lnR>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202</a:t>
                      </a:r>
                    </a:p>
                  </a:txBody>
                  <a:tcPr marT="47548" marB="47548"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203</a:t>
                      </a:r>
                    </a:p>
                  </a:txBody>
                  <a:tcPr marT="43959" marB="43959"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203</a:t>
                      </a:r>
                    </a:p>
                  </a:txBody>
                  <a:tcPr marT="47548" marB="47548" horzOverflow="overflow">
                    <a:lnL>
                      <a:noFill/>
                    </a:lnL>
                    <a:lnR cap="flat">
                      <a:noFill/>
                    </a:lnR>
                    <a:lnT>
                      <a:noFill/>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2306">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en-US" sz="1500" b="0" i="0" u="none" strike="noStrike" cap="none" normalizeH="0" baseline="0" dirty="0">
                          <a:ln>
                            <a:noFill/>
                          </a:ln>
                          <a:solidFill>
                            <a:schemeClr val="tx1"/>
                          </a:solidFill>
                          <a:effectLst/>
                          <a:latin typeface="Calibri" pitchFamily="34" charset="0"/>
                          <a:cs typeface="Arial" charset="0"/>
                        </a:rPr>
                        <a:t>Combined General Fund</a:t>
                      </a:r>
                    </a:p>
                  </a:txBody>
                  <a:tcPr marT="45719" marB="45719" horzOverflow="overflow">
                    <a:lnL cap="flat">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74</a:t>
                      </a:r>
                    </a:p>
                  </a:txBody>
                  <a:tcPr marT="43959" marB="43959" horzOverflow="overflow">
                    <a:lnL>
                      <a:noFill/>
                    </a:lnL>
                    <a:lnR>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eaLnBrk="0" fontAlgn="base" hangingPunct="0">
                        <a:spcBef>
                          <a:spcPct val="20000"/>
                        </a:spcBef>
                        <a:spcAft>
                          <a:spcPct val="0"/>
                        </a:spcAft>
                        <a:defRPr>
                          <a:solidFill>
                            <a:schemeClr val="tx1"/>
                          </a:solidFill>
                          <a:latin typeface="Arial" charset="0"/>
                          <a:cs typeface="Arial" charset="0"/>
                        </a:defRPr>
                      </a:lvl6pPr>
                      <a:lvl7pPr eaLnBrk="0" fontAlgn="base" hangingPunct="0">
                        <a:spcBef>
                          <a:spcPct val="20000"/>
                        </a:spcBef>
                        <a:spcAft>
                          <a:spcPct val="0"/>
                        </a:spcAft>
                        <a:defRPr>
                          <a:solidFill>
                            <a:schemeClr val="tx1"/>
                          </a:solidFill>
                          <a:latin typeface="Arial" charset="0"/>
                          <a:cs typeface="Arial" charset="0"/>
                        </a:defRPr>
                      </a:lvl7pPr>
                      <a:lvl8pPr eaLnBrk="0" fontAlgn="base" hangingPunct="0">
                        <a:spcBef>
                          <a:spcPct val="20000"/>
                        </a:spcBef>
                        <a:spcAft>
                          <a:spcPct val="0"/>
                        </a:spcAft>
                        <a:defRPr>
                          <a:solidFill>
                            <a:schemeClr val="tx1"/>
                          </a:solidFill>
                          <a:latin typeface="Arial" charset="0"/>
                          <a:cs typeface="Arial" charset="0"/>
                        </a:defRPr>
                      </a:lvl8pPr>
                      <a:lvl9pPr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682</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alibri" pitchFamily="34" charset="0"/>
                          <a:cs typeface="Arial" charset="0"/>
                        </a:rPr>
                        <a:t>30</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500" b="1" i="0" u="none" strike="noStrike" cap="none" normalizeH="0" baseline="0" dirty="0">
                          <a:ln>
                            <a:noFill/>
                          </a:ln>
                          <a:solidFill>
                            <a:schemeClr val="tx1"/>
                          </a:solidFill>
                          <a:effectLst/>
                          <a:latin typeface="Calibri" pitchFamily="34" charset="0"/>
                          <a:cs typeface="Arial" charset="0"/>
                        </a:rPr>
                        <a:t>837</a:t>
                      </a:r>
                    </a:p>
                  </a:txBody>
                  <a:tcPr marT="43959" marB="43959" horzOverflow="overflow">
                    <a:lnL>
                      <a:noFill/>
                    </a:lnL>
                    <a:lnR cap="flat">
                      <a:noFill/>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sldNum" sz="quarter" idx="12"/>
          </p:nvPr>
        </p:nvSpPr>
        <p:spPr>
          <a:noFill/>
        </p:spPr>
        <p:txBody>
          <a:bodyPr/>
          <a:lstStyle/>
          <a:p>
            <a:r>
              <a:rPr lang="en-GB" altLang="en-US" dirty="0">
                <a:latin typeface="Calibri" pitchFamily="34" charset="0"/>
              </a:rPr>
              <a:t>3</a:t>
            </a:r>
          </a:p>
        </p:txBody>
      </p:sp>
      <p:sp>
        <p:nvSpPr>
          <p:cNvPr id="20482"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0508" name="Text Box 55"/>
          <p:cNvSpPr txBox="1">
            <a:spLocks noChangeArrowheads="1"/>
          </p:cNvSpPr>
          <p:nvPr/>
        </p:nvSpPr>
        <p:spPr bwMode="auto">
          <a:xfrm>
            <a:off x="228600" y="6102368"/>
            <a:ext cx="1752600" cy="350028"/>
          </a:xfrm>
          <a:prstGeom prst="rect">
            <a:avLst/>
          </a:prstGeom>
          <a:noFill/>
          <a:ln w="9525">
            <a:noFill/>
            <a:miter lim="800000"/>
            <a:headEnd/>
            <a:tailEnd/>
          </a:ln>
        </p:spPr>
        <p:txBody>
          <a:bodyPr>
            <a:spAutoFit/>
          </a:bodyPr>
          <a:lstStyle/>
          <a:p>
            <a:r>
              <a:rPr lang="en-US" altLang="en-US" sz="1600"/>
              <a:t>* As at 1 January</a:t>
            </a:r>
          </a:p>
        </p:txBody>
      </p:sp>
      <p:pic>
        <p:nvPicPr>
          <p:cNvPr id="20509" name="Picture 56"/>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0510"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0511"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0512" name="Text Box 59"/>
          <p:cNvSpPr txBox="1">
            <a:spLocks noChangeArrowheads="1"/>
          </p:cNvSpPr>
          <p:nvPr/>
        </p:nvSpPr>
        <p:spPr bwMode="auto">
          <a:xfrm>
            <a:off x="152400" y="208035"/>
            <a:ext cx="7433702" cy="584775"/>
          </a:xfrm>
          <a:prstGeom prst="rect">
            <a:avLst/>
          </a:prstGeom>
          <a:noFill/>
          <a:ln w="9525">
            <a:noFill/>
            <a:miter lim="800000"/>
            <a:headEnd/>
            <a:tailEnd/>
          </a:ln>
        </p:spPr>
        <p:txBody>
          <a:bodyPr wrap="none">
            <a:spAutoFit/>
          </a:bodyPr>
          <a:lstStyle/>
          <a:p>
            <a:r>
              <a:rPr lang="en-GB" altLang="en-US" sz="3200" dirty="0"/>
              <a:t>Chart 3 - </a:t>
            </a:r>
            <a:r>
              <a:rPr lang="en-GB" altLang="en-US" sz="3200" dirty="0">
                <a:solidFill>
                  <a:srgbClr val="CC0000"/>
                </a:solidFill>
              </a:rPr>
              <a:t>Regular Budget Assessment Status</a:t>
            </a:r>
            <a:endParaRPr lang="en-GB" altLang="en-US" sz="3200" dirty="0"/>
          </a:p>
        </p:txBody>
      </p:sp>
      <p:sp>
        <p:nvSpPr>
          <p:cNvPr id="20513" name="Text Box 60"/>
          <p:cNvSpPr txBox="1">
            <a:spLocks noChangeArrowheads="1"/>
          </p:cNvSpPr>
          <p:nvPr/>
        </p:nvSpPr>
        <p:spPr bwMode="auto">
          <a:xfrm>
            <a:off x="204952" y="753185"/>
            <a:ext cx="2324100" cy="412768"/>
          </a:xfrm>
          <a:prstGeom prst="rect">
            <a:avLst/>
          </a:prstGeom>
          <a:noFill/>
          <a:ln w="9525">
            <a:noFill/>
            <a:miter lim="800000"/>
            <a:headEnd/>
            <a:tailEnd/>
          </a:ln>
        </p:spPr>
        <p:txBody>
          <a:bodyPr wrap="none">
            <a:spAutoFit/>
          </a:bodyPr>
          <a:lstStyle/>
          <a:p>
            <a:r>
              <a:rPr lang="en-US" altLang="en-US" sz="2000" dirty="0"/>
              <a:t>Actual (US$ millions)</a:t>
            </a:r>
          </a:p>
        </p:txBody>
      </p:sp>
      <p:grpSp>
        <p:nvGrpSpPr>
          <p:cNvPr id="20514" name="Group 99"/>
          <p:cNvGrpSpPr>
            <a:grpSpLocks/>
          </p:cNvGrpSpPr>
          <p:nvPr/>
        </p:nvGrpSpPr>
        <p:grpSpPr bwMode="auto">
          <a:xfrm>
            <a:off x="7658101" y="2190975"/>
            <a:ext cx="1162050" cy="630710"/>
            <a:chOff x="4824" y="1327"/>
            <a:chExt cx="732" cy="382"/>
          </a:xfrm>
        </p:grpSpPr>
        <p:grpSp>
          <p:nvGrpSpPr>
            <p:cNvPr id="20515" name="Group 98"/>
            <p:cNvGrpSpPr>
              <a:grpSpLocks/>
            </p:cNvGrpSpPr>
            <p:nvPr/>
          </p:nvGrpSpPr>
          <p:grpSpPr bwMode="auto">
            <a:xfrm>
              <a:off x="4830" y="1327"/>
              <a:ext cx="726" cy="382"/>
              <a:chOff x="4830" y="1327"/>
              <a:chExt cx="726" cy="382"/>
            </a:xfrm>
          </p:grpSpPr>
          <p:sp>
            <p:nvSpPr>
              <p:cNvPr id="20517" name="Text Box 92"/>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0518" name="Text Box 94"/>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0519" name="Text Box 95"/>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0516" name="Rectangle 9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graphicFrame>
        <p:nvGraphicFramePr>
          <p:cNvPr id="18" name="Group 42">
            <a:extLst>
              <a:ext uri="{FF2B5EF4-FFF2-40B4-BE49-F238E27FC236}">
                <a16:creationId xmlns:a16="http://schemas.microsoft.com/office/drawing/2014/main" id="{37D1F433-BC96-4B07-AE14-79E61BADD2AA}"/>
              </a:ext>
            </a:extLst>
          </p:cNvPr>
          <p:cNvGraphicFramePr>
            <a:graphicFrameLocks noGrp="1"/>
          </p:cNvGraphicFramePr>
          <p:nvPr>
            <p:extLst>
              <p:ext uri="{D42A27DB-BD31-4B8C-83A1-F6EECF244321}">
                <p14:modId xmlns:p14="http://schemas.microsoft.com/office/powerpoint/2010/main" val="4108679109"/>
              </p:ext>
            </p:extLst>
          </p:nvPr>
        </p:nvGraphicFramePr>
        <p:xfrm>
          <a:off x="4566477" y="2441719"/>
          <a:ext cx="2654348" cy="2132107"/>
        </p:xfrm>
        <a:graphic>
          <a:graphicData uri="http://schemas.openxmlformats.org/drawingml/2006/table">
            <a:tbl>
              <a:tblPr/>
              <a:tblGrid>
                <a:gridCol w="1400906">
                  <a:extLst>
                    <a:ext uri="{9D8B030D-6E8A-4147-A177-3AD203B41FA5}">
                      <a16:colId xmlns:a16="http://schemas.microsoft.com/office/drawing/2014/main" val="20002"/>
                    </a:ext>
                  </a:extLst>
                </a:gridCol>
                <a:gridCol w="1253442">
                  <a:extLst>
                    <a:ext uri="{9D8B030D-6E8A-4147-A177-3AD203B41FA5}">
                      <a16:colId xmlns:a16="http://schemas.microsoft.com/office/drawing/2014/main" val="20004"/>
                    </a:ext>
                  </a:extLst>
                </a:gridCol>
              </a:tblGrid>
              <a:tr h="561274">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 at</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30 Apr 2018</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 at </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30 Apr 2019</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9517">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531</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529</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911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2,487</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2,849</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329115">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1,457</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1,671</a:t>
                      </a:r>
                    </a:p>
                  </a:txBody>
                  <a:tcPr marT="47559" marB="4755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69850">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1,561</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1,707</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9" name="Group 42">
            <a:extLst>
              <a:ext uri="{FF2B5EF4-FFF2-40B4-BE49-F238E27FC236}">
                <a16:creationId xmlns:a16="http://schemas.microsoft.com/office/drawing/2014/main" id="{B2141DE9-77F7-43D7-B8A9-E38A7DA22DDE}"/>
              </a:ext>
            </a:extLst>
          </p:cNvPr>
          <p:cNvGraphicFramePr>
            <a:graphicFrameLocks noGrp="1"/>
          </p:cNvGraphicFramePr>
          <p:nvPr>
            <p:extLst>
              <p:ext uri="{D42A27DB-BD31-4B8C-83A1-F6EECF244321}">
                <p14:modId xmlns:p14="http://schemas.microsoft.com/office/powerpoint/2010/main" val="2688492367"/>
              </p:ext>
            </p:extLst>
          </p:nvPr>
        </p:nvGraphicFramePr>
        <p:xfrm>
          <a:off x="323849" y="2444955"/>
          <a:ext cx="4170120" cy="2128871"/>
        </p:xfrm>
        <a:graphic>
          <a:graphicData uri="http://schemas.openxmlformats.org/drawingml/2006/table">
            <a:tbl>
              <a:tblPr/>
              <a:tblGrid>
                <a:gridCol w="1757736">
                  <a:extLst>
                    <a:ext uri="{9D8B030D-6E8A-4147-A177-3AD203B41FA5}">
                      <a16:colId xmlns:a16="http://schemas.microsoft.com/office/drawing/2014/main" val="20000"/>
                    </a:ext>
                  </a:extLst>
                </a:gridCol>
                <a:gridCol w="1106358">
                  <a:extLst>
                    <a:ext uri="{9D8B030D-6E8A-4147-A177-3AD203B41FA5}">
                      <a16:colId xmlns:a16="http://schemas.microsoft.com/office/drawing/2014/main" val="20001"/>
                    </a:ext>
                  </a:extLst>
                </a:gridCol>
                <a:gridCol w="1306026">
                  <a:extLst>
                    <a:ext uri="{9D8B030D-6E8A-4147-A177-3AD203B41FA5}">
                      <a16:colId xmlns:a16="http://schemas.microsoft.com/office/drawing/2014/main" val="20002"/>
                    </a:ext>
                  </a:extLst>
                </a:gridCol>
              </a:tblGrid>
              <a:tr h="502008">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cs typeface="Arial" charset="0"/>
                      </a:endParaRP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 at</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31 Dec 2017</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As at</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cs typeface="Arial" charset="0"/>
                        </a:rPr>
                        <a:t>31 Dec 2018</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8816">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Prior year’s balance*</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409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531</a:t>
                      </a:r>
                    </a:p>
                  </a:txBody>
                  <a:tcPr marT="47559" marB="4755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436">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Assessments</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2,578</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400" b="0" i="0" u="none" strike="noStrike" cap="none" normalizeH="0" baseline="0" dirty="0">
                          <a:ln>
                            <a:noFill/>
                          </a:ln>
                          <a:solidFill>
                            <a:schemeClr val="tx1"/>
                          </a:solidFill>
                          <a:effectLst/>
                          <a:latin typeface="Calibri" pitchFamily="34" charset="0"/>
                          <a:cs typeface="Arial" charset="0"/>
                        </a:rPr>
                        <a:t>2,487</a:t>
                      </a:r>
                    </a:p>
                  </a:txBody>
                  <a:tcPr marT="47559" marB="475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328436">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Payments received</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2,456</a:t>
                      </a:r>
                    </a:p>
                  </a:txBody>
                  <a:tcPr marT="47559" marB="47559"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2,489</a:t>
                      </a:r>
                    </a:p>
                  </a:txBody>
                  <a:tcPr marT="47559" marB="4755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68673">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Unpaid assessments</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531</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37931725" indent="-37474525"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cs typeface="Arial" charset="0"/>
                        </a:rPr>
                        <a:t>529</a:t>
                      </a:r>
                    </a:p>
                  </a:txBody>
                  <a:tcPr marT="47559" marB="4755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txBox="1">
            <a:spLocks noGrp="1" noChangeArrowheads="1"/>
          </p:cNvSpPr>
          <p:nvPr/>
        </p:nvSpPr>
        <p:spPr bwMode="auto">
          <a:xfrm>
            <a:off x="6597650" y="6415627"/>
            <a:ext cx="2133600" cy="495322"/>
          </a:xfrm>
          <a:prstGeom prst="rect">
            <a:avLst/>
          </a:prstGeom>
          <a:noFill/>
          <a:ln w="9525">
            <a:noFill/>
            <a:miter lim="800000"/>
            <a:headEnd/>
            <a:tailEnd/>
          </a:ln>
        </p:spPr>
        <p:txBody>
          <a:bodyPr/>
          <a:lstStyle/>
          <a:p>
            <a:pPr algn="r"/>
            <a:r>
              <a:rPr lang="en-GB" altLang="en-US" sz="1400" dirty="0"/>
              <a:t>4</a:t>
            </a:r>
          </a:p>
        </p:txBody>
      </p:sp>
      <p:sp>
        <p:nvSpPr>
          <p:cNvPr id="21506"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21507" name="Picture 3"/>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1508"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1509"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1510" name="Text Box 6"/>
          <p:cNvSpPr txBox="1">
            <a:spLocks noChangeArrowheads="1"/>
          </p:cNvSpPr>
          <p:nvPr/>
        </p:nvSpPr>
        <p:spPr bwMode="auto">
          <a:xfrm>
            <a:off x="152400" y="208035"/>
            <a:ext cx="64710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4 - </a:t>
            </a:r>
            <a:r>
              <a:rPr lang="en-GB" altLang="en-US" sz="3200" dirty="0">
                <a:solidFill>
                  <a:srgbClr val="CC0000"/>
                </a:solidFill>
              </a:rPr>
              <a:t>Regular Budget Assessments</a:t>
            </a:r>
            <a:br>
              <a:rPr lang="en-GB" altLang="en-US" sz="3600" dirty="0">
                <a:solidFill>
                  <a:srgbClr val="CC0000"/>
                </a:solidFill>
              </a:rPr>
            </a:br>
            <a:r>
              <a:rPr lang="en-GB" altLang="en-US" sz="2000" dirty="0"/>
              <a:t>Number of Member States paying in full at Year-End</a:t>
            </a:r>
          </a:p>
        </p:txBody>
      </p:sp>
      <p:grpSp>
        <p:nvGrpSpPr>
          <p:cNvPr id="21511" name="Group 17"/>
          <p:cNvGrpSpPr>
            <a:grpSpLocks/>
          </p:cNvGrpSpPr>
          <p:nvPr/>
        </p:nvGrpSpPr>
        <p:grpSpPr bwMode="auto">
          <a:xfrm>
            <a:off x="7658101" y="2190975"/>
            <a:ext cx="1162050" cy="630710"/>
            <a:chOff x="4824" y="1327"/>
            <a:chExt cx="732" cy="382"/>
          </a:xfrm>
        </p:grpSpPr>
        <p:grpSp>
          <p:nvGrpSpPr>
            <p:cNvPr id="21515" name="Group 18"/>
            <p:cNvGrpSpPr>
              <a:grpSpLocks/>
            </p:cNvGrpSpPr>
            <p:nvPr/>
          </p:nvGrpSpPr>
          <p:grpSpPr bwMode="auto">
            <a:xfrm>
              <a:off x="4830" y="1327"/>
              <a:ext cx="726" cy="382"/>
              <a:chOff x="4830" y="1327"/>
              <a:chExt cx="726" cy="382"/>
            </a:xfrm>
          </p:grpSpPr>
          <p:sp>
            <p:nvSpPr>
              <p:cNvPr id="21517" name="Text Box 19"/>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1518" name="Text Box 2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1519" name="Text Box 2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1516" name="Rectangle 23"/>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21513" name="Text Box 16"/>
          <p:cNvSpPr txBox="1">
            <a:spLocks noChangeArrowheads="1"/>
          </p:cNvSpPr>
          <p:nvPr/>
        </p:nvSpPr>
        <p:spPr bwMode="auto">
          <a:xfrm>
            <a:off x="7015163" y="4703909"/>
            <a:ext cx="273050" cy="317006"/>
          </a:xfrm>
          <a:prstGeom prst="rect">
            <a:avLst/>
          </a:prstGeom>
          <a:noFill/>
          <a:ln w="9525">
            <a:noFill/>
            <a:miter lim="800000"/>
            <a:headEnd/>
            <a:tailEnd/>
          </a:ln>
        </p:spPr>
        <p:txBody>
          <a:bodyPr>
            <a:spAutoFit/>
          </a:bodyPr>
          <a:lstStyle/>
          <a:p>
            <a:r>
              <a:rPr lang="en-GB" altLang="en-US" sz="1400"/>
              <a:t>*</a:t>
            </a:r>
          </a:p>
        </p:txBody>
      </p:sp>
      <p:sp>
        <p:nvSpPr>
          <p:cNvPr id="21514" name="Text Box 20"/>
          <p:cNvSpPr txBox="1">
            <a:spLocks noChangeArrowheads="1"/>
          </p:cNvSpPr>
          <p:nvPr/>
        </p:nvSpPr>
        <p:spPr bwMode="auto">
          <a:xfrm>
            <a:off x="457200" y="6340123"/>
            <a:ext cx="5513369" cy="323165"/>
          </a:xfrm>
          <a:prstGeom prst="rect">
            <a:avLst/>
          </a:prstGeom>
          <a:noFill/>
          <a:ln w="9525">
            <a:noFill/>
            <a:miter lim="800000"/>
            <a:headEnd/>
            <a:tailEnd/>
          </a:ln>
        </p:spPr>
        <p:txBody>
          <a:bodyPr wrap="none">
            <a:spAutoFit/>
          </a:bodyPr>
          <a:lstStyle/>
          <a:p>
            <a:r>
              <a:rPr lang="en-GB" altLang="ja-JP" dirty="0">
                <a:ea typeface="ＭＳ Ｐゴシック" charset="-128"/>
              </a:rPr>
              <a:t>* At 30 April 2019, compared to 88 Member States at 30 April 2018  </a:t>
            </a:r>
          </a:p>
        </p:txBody>
      </p:sp>
      <p:graphicFrame>
        <p:nvGraphicFramePr>
          <p:cNvPr id="3" name="Object 1"/>
          <p:cNvGraphicFramePr>
            <a:graphicFrameLocks noChangeAspect="1"/>
          </p:cNvGraphicFramePr>
          <p:nvPr>
            <p:extLst>
              <p:ext uri="{D42A27DB-BD31-4B8C-83A1-F6EECF244321}">
                <p14:modId xmlns:p14="http://schemas.microsoft.com/office/powerpoint/2010/main" val="1500143683"/>
              </p:ext>
            </p:extLst>
          </p:nvPr>
        </p:nvGraphicFramePr>
        <p:xfrm>
          <a:off x="279400" y="2034123"/>
          <a:ext cx="7213600" cy="397578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Box 16"/>
          <p:cNvSpPr txBox="1">
            <a:spLocks noChangeArrowheads="1"/>
          </p:cNvSpPr>
          <p:nvPr/>
        </p:nvSpPr>
        <p:spPr bwMode="auto">
          <a:xfrm>
            <a:off x="7067551" y="4246503"/>
            <a:ext cx="273050" cy="317006"/>
          </a:xfrm>
          <a:prstGeom prst="rect">
            <a:avLst/>
          </a:prstGeom>
          <a:noFill/>
          <a:ln w="9525">
            <a:noFill/>
            <a:miter lim="800000"/>
            <a:headEnd/>
            <a:tailEnd/>
          </a:ln>
        </p:spPr>
        <p:txBody>
          <a:bodyPr>
            <a:spAutoFit/>
          </a:bodyPr>
          <a:lstStyle/>
          <a:p>
            <a:r>
              <a:rPr lang="en-GB" altLang="en-US" sz="1400" dirty="0"/>
              <a:t>*</a:t>
            </a:r>
          </a:p>
        </p:txBody>
      </p:sp>
      <p:sp>
        <p:nvSpPr>
          <p:cNvPr id="20"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sp>
        <p:nvSpPr>
          <p:cNvPr id="21" name="Text Box 16"/>
          <p:cNvSpPr txBox="1">
            <a:spLocks noChangeArrowheads="1"/>
          </p:cNvSpPr>
          <p:nvPr/>
        </p:nvSpPr>
        <p:spPr bwMode="auto">
          <a:xfrm>
            <a:off x="7015163" y="4703909"/>
            <a:ext cx="273050" cy="317006"/>
          </a:xfrm>
          <a:prstGeom prst="rect">
            <a:avLst/>
          </a:prstGeom>
          <a:noFill/>
          <a:ln w="9525">
            <a:noFill/>
            <a:miter lim="800000"/>
            <a:headEnd/>
            <a:tailEnd/>
          </a:ln>
        </p:spPr>
        <p:txBody>
          <a:bodyPr>
            <a:spAutoFit/>
          </a:bodyPr>
          <a:lstStyle/>
          <a:p>
            <a:r>
              <a:rPr lang="en-GB" altLang="en-US" sz="1400"/>
              <a:t>*</a:t>
            </a:r>
          </a:p>
        </p:txBody>
      </p:sp>
      <p:graphicFrame>
        <p:nvGraphicFramePr>
          <p:cNvPr id="22" name="Object 1"/>
          <p:cNvGraphicFramePr>
            <a:graphicFrameLocks noChangeAspect="1"/>
          </p:cNvGraphicFramePr>
          <p:nvPr>
            <p:extLst>
              <p:ext uri="{D42A27DB-BD31-4B8C-83A1-F6EECF244321}">
                <p14:modId xmlns:p14="http://schemas.microsoft.com/office/powerpoint/2010/main" val="300860260"/>
              </p:ext>
            </p:extLst>
          </p:nvPr>
        </p:nvGraphicFramePr>
        <p:xfrm>
          <a:off x="279400" y="2034123"/>
          <a:ext cx="7213600" cy="3975785"/>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Box 16"/>
          <p:cNvSpPr txBox="1">
            <a:spLocks noChangeArrowheads="1"/>
          </p:cNvSpPr>
          <p:nvPr/>
        </p:nvSpPr>
        <p:spPr bwMode="auto">
          <a:xfrm>
            <a:off x="7070794" y="4140529"/>
            <a:ext cx="273050" cy="317006"/>
          </a:xfrm>
          <a:prstGeom prst="rect">
            <a:avLst/>
          </a:prstGeom>
          <a:noFill/>
          <a:ln w="9525">
            <a:noFill/>
            <a:miter lim="800000"/>
            <a:headEnd/>
            <a:tailEnd/>
          </a:ln>
        </p:spPr>
        <p:txBody>
          <a:bodyPr>
            <a:spAutoFit/>
          </a:bodyPr>
          <a:lstStyle/>
          <a:p>
            <a:r>
              <a:rPr lang="en-GB" altLang="en-US" sz="1400" dirty="0"/>
              <a:t>*</a:t>
            </a:r>
          </a:p>
        </p:txBody>
      </p:sp>
      <p:cxnSp>
        <p:nvCxnSpPr>
          <p:cNvPr id="24" name="Straight Connector 23">
            <a:extLst>
              <a:ext uri="{FF2B5EF4-FFF2-40B4-BE49-F238E27FC236}">
                <a16:creationId xmlns:a16="http://schemas.microsoft.com/office/drawing/2014/main" id="{986B1425-A0A5-4ADE-8D7A-9508FB6B72A6}"/>
              </a:ext>
            </a:extLst>
          </p:cNvPr>
          <p:cNvCxnSpPr>
            <a:cxnSpLocks/>
          </p:cNvCxnSpPr>
          <p:nvPr/>
        </p:nvCxnSpPr>
        <p:spPr>
          <a:xfrm>
            <a:off x="6781800" y="1505779"/>
            <a:ext cx="0" cy="4178130"/>
          </a:xfrm>
          <a:prstGeom prst="line">
            <a:avLst/>
          </a:prstGeom>
          <a:ln w="1270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sldNum" sz="quarter" idx="12"/>
          </p:nvPr>
        </p:nvSpPr>
        <p:spPr>
          <a:noFill/>
        </p:spPr>
        <p:txBody>
          <a:bodyPr/>
          <a:lstStyle/>
          <a:p>
            <a:r>
              <a:rPr lang="en-GB" altLang="en-US" dirty="0">
                <a:latin typeface="Calibri" pitchFamily="34" charset="0"/>
              </a:rPr>
              <a:t>5</a:t>
            </a:r>
          </a:p>
        </p:txBody>
      </p:sp>
      <p:grpSp>
        <p:nvGrpSpPr>
          <p:cNvPr id="22530" name="Group 78"/>
          <p:cNvGrpSpPr>
            <a:grpSpLocks/>
          </p:cNvGrpSpPr>
          <p:nvPr/>
        </p:nvGrpSpPr>
        <p:grpSpPr bwMode="auto">
          <a:xfrm>
            <a:off x="152401" y="1426528"/>
            <a:ext cx="8723313" cy="8063843"/>
            <a:chOff x="96" y="912"/>
            <a:chExt cx="5495" cy="4884"/>
          </a:xfrm>
        </p:grpSpPr>
        <p:sp>
          <p:nvSpPr>
            <p:cNvPr id="22555" name="Rectangle 53"/>
            <p:cNvSpPr>
              <a:spLocks noChangeArrowheads="1"/>
            </p:cNvSpPr>
            <p:nvPr/>
          </p:nvSpPr>
          <p:spPr bwMode="auto">
            <a:xfrm>
              <a:off x="3649" y="948"/>
              <a:ext cx="1942" cy="2957"/>
            </a:xfrm>
            <a:prstGeom prst="rect">
              <a:avLst/>
            </a:prstGeom>
            <a:noFill/>
            <a:ln w="9525">
              <a:noFill/>
              <a:miter lim="800000"/>
              <a:headEnd/>
              <a:tailEnd/>
            </a:ln>
          </p:spPr>
          <p:txBody>
            <a:bodyPr lIns="101823" tIns="50911" rIns="101823" bIns="50911"/>
            <a:lstStyle/>
            <a:p>
              <a:pPr defTabSz="1019175"/>
              <a:r>
                <a:rPr lang="en-US" altLang="en-US" sz="1000" dirty="0"/>
                <a:t>Sierra Leone</a:t>
              </a:r>
            </a:p>
            <a:p>
              <a:pPr defTabSz="1019175"/>
              <a:r>
                <a:rPr lang="en-US" altLang="en-US" sz="1000" dirty="0"/>
                <a:t>Singapore</a:t>
              </a:r>
            </a:p>
            <a:p>
              <a:pPr defTabSz="1019175"/>
              <a:r>
                <a:rPr lang="en-US" altLang="en-US" sz="1000" dirty="0"/>
                <a:t>Slovakia</a:t>
              </a:r>
            </a:p>
            <a:p>
              <a:pPr defTabSz="1019175"/>
              <a:r>
                <a:rPr lang="en-US" altLang="en-US" sz="1000" dirty="0"/>
                <a:t>Slovenia</a:t>
              </a:r>
            </a:p>
            <a:p>
              <a:pPr defTabSz="1019175"/>
              <a:r>
                <a:rPr lang="en-US" altLang="en-US" sz="1000" dirty="0"/>
                <a:t>South Africa</a:t>
              </a:r>
            </a:p>
            <a:p>
              <a:pPr defTabSz="1019175"/>
              <a:r>
                <a:rPr lang="en-US" altLang="en-US" sz="1000" dirty="0"/>
                <a:t>South Sudan</a:t>
              </a:r>
            </a:p>
            <a:p>
              <a:pPr defTabSz="1019175"/>
              <a:r>
                <a:rPr lang="en-US" altLang="en-US" sz="1000" dirty="0"/>
                <a:t>Spain</a:t>
              </a:r>
            </a:p>
            <a:p>
              <a:pPr defTabSz="1019175"/>
              <a:r>
                <a:rPr lang="en-US" altLang="en-US" sz="1000" dirty="0"/>
                <a:t>Sri Lanka</a:t>
              </a:r>
            </a:p>
            <a:p>
              <a:pPr defTabSz="1019175"/>
              <a:r>
                <a:rPr lang="en-US" altLang="en-US" sz="1000" dirty="0"/>
                <a:t>Sudan</a:t>
              </a:r>
            </a:p>
            <a:p>
              <a:pPr defTabSz="1019175"/>
              <a:r>
                <a:rPr lang="en-US" altLang="en-US" sz="1000" dirty="0"/>
                <a:t>Sweden</a:t>
              </a:r>
            </a:p>
            <a:p>
              <a:pPr defTabSz="1019175"/>
              <a:r>
                <a:rPr lang="en-US" altLang="en-US" sz="1000" dirty="0"/>
                <a:t>Switzerland</a:t>
              </a:r>
            </a:p>
            <a:p>
              <a:pPr defTabSz="1019175"/>
              <a:r>
                <a:rPr lang="en-US" altLang="en-US" sz="1000" dirty="0"/>
                <a:t>Syrian Arab Republic</a:t>
              </a:r>
            </a:p>
            <a:p>
              <a:pPr defTabSz="1019175"/>
              <a:r>
                <a:rPr lang="en-US" altLang="en-US" sz="1000" dirty="0"/>
                <a:t>Tajikistan</a:t>
              </a:r>
            </a:p>
            <a:p>
              <a:pPr defTabSz="1019175"/>
              <a:r>
                <a:rPr lang="en-US" altLang="en-US" sz="1000" dirty="0"/>
                <a:t>Thailand</a:t>
              </a:r>
            </a:p>
            <a:p>
              <a:pPr defTabSz="1019175"/>
              <a:r>
                <a:rPr lang="en-US" altLang="en-US" sz="1000" dirty="0"/>
                <a:t>Trinidad and Tobago</a:t>
              </a:r>
            </a:p>
            <a:p>
              <a:pPr defTabSz="1019175"/>
              <a:r>
                <a:rPr lang="en-US" altLang="en-US" sz="1000" dirty="0"/>
                <a:t>Tunisia</a:t>
              </a:r>
            </a:p>
            <a:p>
              <a:pPr defTabSz="1019175"/>
              <a:r>
                <a:rPr lang="en-US" altLang="en-US" sz="1000" dirty="0"/>
                <a:t>Turkey</a:t>
              </a:r>
            </a:p>
            <a:p>
              <a:pPr defTabSz="1019175"/>
              <a:r>
                <a:rPr lang="en-US" altLang="en-US" sz="1000" dirty="0"/>
                <a:t>Turkmenistan</a:t>
              </a:r>
            </a:p>
            <a:p>
              <a:pPr defTabSz="1019175"/>
              <a:r>
                <a:rPr lang="en-US" altLang="en-US" sz="1000" dirty="0"/>
                <a:t>Tuvalu</a:t>
              </a:r>
            </a:p>
            <a:p>
              <a:pPr defTabSz="1019175"/>
              <a:r>
                <a:rPr lang="en-US" altLang="en-US" sz="1000" dirty="0"/>
                <a:t>Ukraine</a:t>
              </a:r>
            </a:p>
            <a:p>
              <a:pPr defTabSz="1019175"/>
              <a:r>
                <a:rPr lang="en-US" altLang="en-US" sz="1000" dirty="0"/>
                <a:t>United Arab Emirates</a:t>
              </a:r>
            </a:p>
            <a:p>
              <a:pPr defTabSz="1019175"/>
              <a:r>
                <a:rPr lang="en-US" altLang="en-US" sz="1000" dirty="0"/>
                <a:t>United Kingdom of Great </a:t>
              </a:r>
            </a:p>
            <a:p>
              <a:pPr defTabSz="1019175"/>
              <a:r>
                <a:rPr lang="en-US" altLang="en-US" sz="1000" dirty="0"/>
                <a:t>   Britain and Northern Ireland</a:t>
              </a:r>
            </a:p>
            <a:p>
              <a:pPr defTabSz="1019175"/>
              <a:r>
                <a:rPr lang="en-US" altLang="en-US" sz="1000" dirty="0"/>
                <a:t>Uruguay</a:t>
              </a:r>
            </a:p>
            <a:p>
              <a:pPr defTabSz="1019175"/>
              <a:r>
                <a:rPr lang="en-US" altLang="en-US" sz="1000" dirty="0"/>
                <a:t>Uzbekistan</a:t>
              </a:r>
            </a:p>
            <a:p>
              <a:pPr defTabSz="1019175"/>
              <a:r>
                <a:rPr lang="en-US" altLang="en-US" sz="1000" dirty="0"/>
                <a:t>Vanuatu</a:t>
              </a:r>
            </a:p>
            <a:p>
              <a:pPr defTabSz="1019175"/>
              <a:r>
                <a:rPr lang="en-US" altLang="en-US" sz="1000" dirty="0"/>
                <a:t>Viet Nam</a:t>
              </a:r>
            </a:p>
            <a:p>
              <a:pPr defTabSz="1019175"/>
              <a:r>
                <a:rPr lang="en-US" altLang="en-US" sz="1000" dirty="0"/>
                <a:t>Yemen</a:t>
              </a:r>
            </a:p>
            <a:p>
              <a:pPr defTabSz="1019175"/>
              <a:r>
                <a:rPr lang="en-US" altLang="en-US" sz="1000" dirty="0"/>
                <a:t>Zambia</a:t>
              </a:r>
            </a:p>
            <a:p>
              <a:pPr defTabSz="1019175"/>
              <a:r>
                <a:rPr lang="en-US" altLang="en-US" sz="1000" dirty="0"/>
                <a:t>Zimbabwe</a:t>
              </a:r>
            </a:p>
            <a:p>
              <a:pPr defTabSz="1019175" eaLnBrk="0" hangingPunct="0">
                <a:spcBef>
                  <a:spcPct val="20000"/>
                </a:spcBef>
              </a:pPr>
              <a:endParaRPr lang="en-US" altLang="en-US" sz="1000" dirty="0"/>
            </a:p>
          </p:txBody>
        </p:sp>
        <p:sp>
          <p:nvSpPr>
            <p:cNvPr id="22556" name="Rectangle 54"/>
            <p:cNvSpPr>
              <a:spLocks noChangeArrowheads="1"/>
            </p:cNvSpPr>
            <p:nvPr/>
          </p:nvSpPr>
          <p:spPr bwMode="auto">
            <a:xfrm>
              <a:off x="2832" y="948"/>
              <a:ext cx="1229" cy="4848"/>
            </a:xfrm>
            <a:prstGeom prst="rect">
              <a:avLst/>
            </a:prstGeom>
            <a:noFill/>
            <a:ln w="9525">
              <a:noFill/>
              <a:miter lim="800000"/>
              <a:headEnd/>
              <a:tailEnd/>
            </a:ln>
          </p:spPr>
          <p:txBody>
            <a:bodyPr lIns="101823" tIns="50911" rIns="101823" bIns="50911"/>
            <a:lstStyle/>
            <a:p>
              <a:pPr defTabSz="1019175"/>
              <a:r>
                <a:rPr lang="en-US" altLang="en-US" sz="1000" dirty="0"/>
                <a:t>Mongolia</a:t>
              </a:r>
            </a:p>
            <a:p>
              <a:pPr defTabSz="1019175"/>
              <a:r>
                <a:rPr lang="en-US" altLang="en-US" sz="1000" dirty="0"/>
                <a:t>Montenegro</a:t>
              </a:r>
            </a:p>
            <a:p>
              <a:pPr defTabSz="1019175"/>
              <a:r>
                <a:rPr lang="en-US" altLang="en-US" sz="1000" dirty="0"/>
                <a:t>Morocco</a:t>
              </a:r>
            </a:p>
            <a:p>
              <a:pPr defTabSz="1019175"/>
              <a:r>
                <a:rPr lang="en-US" altLang="en-US" sz="1000" dirty="0"/>
                <a:t>Myanmar</a:t>
              </a:r>
            </a:p>
            <a:p>
              <a:pPr defTabSz="1019175"/>
              <a:r>
                <a:rPr lang="en-US" altLang="en-US" sz="1000" dirty="0"/>
                <a:t>Namibia</a:t>
              </a:r>
            </a:p>
            <a:p>
              <a:pPr defTabSz="1019175"/>
              <a:r>
                <a:rPr lang="en-US" altLang="en-US" sz="1000" dirty="0"/>
                <a:t>Nauru</a:t>
              </a:r>
            </a:p>
            <a:p>
              <a:pPr defTabSz="1019175"/>
              <a:r>
                <a:rPr lang="en-US" altLang="en-US" sz="1000" dirty="0"/>
                <a:t>Nepal</a:t>
              </a:r>
            </a:p>
            <a:p>
              <a:pPr defTabSz="1019175"/>
              <a:r>
                <a:rPr lang="en-US" altLang="en-US" sz="1000" dirty="0"/>
                <a:t>Netherlands</a:t>
              </a:r>
            </a:p>
            <a:p>
              <a:pPr defTabSz="1019175"/>
              <a:r>
                <a:rPr lang="en-US" altLang="en-US" sz="1000" dirty="0"/>
                <a:t>New Zealand</a:t>
              </a:r>
            </a:p>
            <a:p>
              <a:pPr defTabSz="1019175"/>
              <a:r>
                <a:rPr lang="en-US" altLang="en-US" sz="1000" dirty="0"/>
                <a:t>Nicaragua</a:t>
              </a:r>
            </a:p>
            <a:p>
              <a:pPr defTabSz="1019175"/>
              <a:r>
                <a:rPr lang="en-US" altLang="en-US" sz="1000" dirty="0"/>
                <a:t>Nigeria</a:t>
              </a:r>
            </a:p>
            <a:p>
              <a:pPr defTabSz="1019175"/>
              <a:r>
                <a:rPr lang="en-US" altLang="en-US" sz="1000" dirty="0"/>
                <a:t>North Macedonia</a:t>
              </a:r>
            </a:p>
            <a:p>
              <a:pPr defTabSz="1019175"/>
              <a:r>
                <a:rPr lang="en-US" altLang="en-US" sz="1000" dirty="0"/>
                <a:t>Norway</a:t>
              </a:r>
            </a:p>
            <a:p>
              <a:pPr defTabSz="1019175"/>
              <a:r>
                <a:rPr lang="en-US" altLang="en-US" sz="1000" dirty="0"/>
                <a:t>Oman</a:t>
              </a:r>
            </a:p>
            <a:p>
              <a:pPr defTabSz="1019175"/>
              <a:r>
                <a:rPr lang="en-US" altLang="en-US" sz="1000" dirty="0"/>
                <a:t>Pakistan</a:t>
              </a:r>
            </a:p>
            <a:p>
              <a:pPr defTabSz="1019175"/>
              <a:r>
                <a:rPr lang="en-US" altLang="en-US" sz="1000" dirty="0"/>
                <a:t>Paraguay</a:t>
              </a:r>
            </a:p>
            <a:p>
              <a:pPr defTabSz="1019175"/>
              <a:r>
                <a:rPr lang="en-US" altLang="en-US" sz="1000" dirty="0"/>
                <a:t>Philippines</a:t>
              </a:r>
            </a:p>
            <a:p>
              <a:pPr defTabSz="1019175"/>
              <a:r>
                <a:rPr lang="en-US" altLang="en-US" sz="1000" dirty="0"/>
                <a:t>Poland</a:t>
              </a:r>
            </a:p>
            <a:p>
              <a:pPr defTabSz="1019175"/>
              <a:r>
                <a:rPr lang="en-US" altLang="en-US" sz="1000" dirty="0"/>
                <a:t>Portugal</a:t>
              </a:r>
            </a:p>
            <a:p>
              <a:pPr defTabSz="1019175"/>
              <a:r>
                <a:rPr lang="en-US" altLang="en-US" sz="1000" dirty="0"/>
                <a:t>Qatar</a:t>
              </a:r>
            </a:p>
            <a:p>
              <a:pPr defTabSz="1019175"/>
              <a:r>
                <a:rPr lang="en-US" altLang="en-US" sz="1000" dirty="0"/>
                <a:t>Republic of Korea</a:t>
              </a:r>
            </a:p>
            <a:p>
              <a:pPr defTabSz="1019175"/>
              <a:r>
                <a:rPr lang="en-US" altLang="en-US" sz="1000" dirty="0"/>
                <a:t>Republic of Moldova</a:t>
              </a:r>
            </a:p>
            <a:p>
              <a:pPr defTabSz="1019175"/>
              <a:r>
                <a:rPr lang="en-US" altLang="en-US" sz="1000" dirty="0"/>
                <a:t>Romania</a:t>
              </a:r>
            </a:p>
            <a:p>
              <a:pPr defTabSz="1019175"/>
              <a:r>
                <a:rPr lang="en-US" altLang="en-US" sz="1000" dirty="0"/>
                <a:t>Russian Federation</a:t>
              </a:r>
            </a:p>
            <a:p>
              <a:pPr defTabSz="1019175"/>
              <a:r>
                <a:rPr lang="en-US" altLang="en-US" sz="1000" dirty="0"/>
                <a:t>Rwanda</a:t>
              </a:r>
            </a:p>
            <a:p>
              <a:pPr defTabSz="1019175"/>
              <a:r>
                <a:rPr lang="en-US" altLang="en-US" sz="1000" dirty="0"/>
                <a:t>Saint Lucia</a:t>
              </a:r>
            </a:p>
            <a:p>
              <a:pPr defTabSz="1019175"/>
              <a:r>
                <a:rPr lang="en-US" altLang="en-US" sz="1000" dirty="0"/>
                <a:t>Saint Vincent and</a:t>
              </a:r>
            </a:p>
            <a:p>
              <a:pPr defTabSz="1019175"/>
              <a:r>
                <a:rPr lang="en-US" altLang="en-US" sz="1000" dirty="0"/>
                <a:t>  the Grenadines</a:t>
              </a:r>
            </a:p>
            <a:p>
              <a:pPr defTabSz="1019175"/>
              <a:r>
                <a:rPr lang="en-US" altLang="en-US" sz="1000" dirty="0"/>
                <a:t>Samoa</a:t>
              </a:r>
            </a:p>
            <a:p>
              <a:pPr defTabSz="1019175"/>
              <a:r>
                <a:rPr lang="en-US" altLang="en-US" sz="1000" dirty="0"/>
                <a:t>San Marino</a:t>
              </a:r>
            </a:p>
            <a:p>
              <a:pPr defTabSz="1019175"/>
              <a:r>
                <a:rPr lang="en-US" altLang="en-US" sz="1000" dirty="0"/>
                <a:t>Saudi Arabia</a:t>
              </a:r>
            </a:p>
            <a:p>
              <a:pPr defTabSz="1019175"/>
              <a:r>
                <a:rPr lang="en-US" altLang="en-US" sz="1000" dirty="0"/>
                <a:t>Serbia</a:t>
              </a:r>
            </a:p>
            <a:p>
              <a:pPr defTabSz="1019175"/>
              <a:endParaRPr lang="en-US" altLang="en-US" sz="1000" dirty="0"/>
            </a:p>
            <a:p>
              <a:pPr defTabSz="1019175"/>
              <a:r>
                <a:rPr lang="en-US" altLang="en-US" sz="1000" dirty="0"/>
                <a:t>  </a:t>
              </a:r>
            </a:p>
            <a:p>
              <a:pPr defTabSz="1019175"/>
              <a:endParaRPr lang="en-US" altLang="en-US" sz="1000" dirty="0"/>
            </a:p>
            <a:p>
              <a:pPr defTabSz="1019175"/>
              <a:endParaRPr lang="en-US" altLang="en-US" sz="1000" dirty="0"/>
            </a:p>
            <a:p>
              <a:pPr defTabSz="1019175"/>
              <a:endParaRPr lang="en-US" altLang="en-US" sz="1000" dirty="0"/>
            </a:p>
            <a:p>
              <a:pPr defTabSz="1019175" eaLnBrk="0" hangingPunct="0">
                <a:spcBef>
                  <a:spcPct val="20000"/>
                </a:spcBef>
              </a:pPr>
              <a:endParaRPr lang="en-US" altLang="en-US" sz="1000" dirty="0"/>
            </a:p>
            <a:p>
              <a:pPr defTabSz="1019175" eaLnBrk="0" hangingPunct="0">
                <a:spcBef>
                  <a:spcPct val="20000"/>
                </a:spcBef>
              </a:pPr>
              <a:endParaRPr lang="en-US" altLang="en-US" sz="900" dirty="0">
                <a:solidFill>
                  <a:srgbClr val="000000"/>
                </a:solidFill>
              </a:endParaRPr>
            </a:p>
            <a:p>
              <a:pPr defTabSz="1019175" eaLnBrk="0" hangingPunct="0">
                <a:spcBef>
                  <a:spcPct val="20000"/>
                </a:spcBef>
              </a:pPr>
              <a:endParaRPr lang="en-US" altLang="en-US" sz="900" dirty="0">
                <a:solidFill>
                  <a:srgbClr val="000000"/>
                </a:solidFill>
              </a:endParaRPr>
            </a:p>
            <a:p>
              <a:pPr defTabSz="1019175" eaLnBrk="0" hangingPunct="0">
                <a:spcBef>
                  <a:spcPct val="20000"/>
                </a:spcBef>
              </a:pPr>
              <a:endParaRPr lang="en-US" altLang="en-US" sz="900" dirty="0">
                <a:solidFill>
                  <a:srgbClr val="000000"/>
                </a:solidFill>
              </a:endParaRPr>
            </a:p>
          </p:txBody>
        </p:sp>
        <p:sp>
          <p:nvSpPr>
            <p:cNvPr id="22557" name="Rectangle 55"/>
            <p:cNvSpPr>
              <a:spLocks noChangeArrowheads="1"/>
            </p:cNvSpPr>
            <p:nvPr/>
          </p:nvSpPr>
          <p:spPr bwMode="auto">
            <a:xfrm>
              <a:off x="1888" y="936"/>
              <a:ext cx="964" cy="4848"/>
            </a:xfrm>
            <a:prstGeom prst="rect">
              <a:avLst/>
            </a:prstGeom>
            <a:noFill/>
            <a:ln w="9525">
              <a:noFill/>
              <a:miter lim="800000"/>
              <a:headEnd/>
              <a:tailEnd/>
            </a:ln>
          </p:spPr>
          <p:txBody>
            <a:bodyPr lIns="101823" tIns="50911" rIns="101823" bIns="50911"/>
            <a:lstStyle/>
            <a:p>
              <a:r>
                <a:rPr lang="en-US" altLang="en-US" sz="1000" dirty="0"/>
                <a:t>India</a:t>
              </a:r>
            </a:p>
            <a:p>
              <a:r>
                <a:rPr lang="en-US" altLang="en-US" sz="1000" dirty="0"/>
                <a:t>Indonesia</a:t>
              </a:r>
            </a:p>
            <a:p>
              <a:r>
                <a:rPr lang="en-US" altLang="en-US" sz="1000" dirty="0"/>
                <a:t>Iraq</a:t>
              </a:r>
            </a:p>
            <a:p>
              <a:r>
                <a:rPr lang="en-US" altLang="en-US" sz="1000" dirty="0"/>
                <a:t>Ireland</a:t>
              </a:r>
            </a:p>
            <a:p>
              <a:r>
                <a:rPr lang="en-US" altLang="en-US" sz="1000" dirty="0"/>
                <a:t>Italy</a:t>
              </a:r>
            </a:p>
            <a:p>
              <a:r>
                <a:rPr lang="en-US" altLang="en-US" sz="1000" dirty="0"/>
                <a:t>Jamaica</a:t>
              </a:r>
            </a:p>
            <a:p>
              <a:r>
                <a:rPr lang="en-US" altLang="en-US" sz="1000" dirty="0"/>
                <a:t>Japan</a:t>
              </a:r>
            </a:p>
            <a:p>
              <a:r>
                <a:rPr lang="en-US" altLang="en-US" sz="1000" dirty="0"/>
                <a:t>Jordan</a:t>
              </a:r>
            </a:p>
            <a:p>
              <a:r>
                <a:rPr lang="en-US" altLang="en-US" sz="1000" dirty="0"/>
                <a:t>Kazakhstan</a:t>
              </a:r>
            </a:p>
            <a:p>
              <a:r>
                <a:rPr lang="en-US" altLang="en-US" sz="1000" dirty="0"/>
                <a:t>Kiribati</a:t>
              </a:r>
            </a:p>
            <a:p>
              <a:r>
                <a:rPr lang="en-US" altLang="en-US" sz="1000" dirty="0"/>
                <a:t>Kuwait</a:t>
              </a:r>
            </a:p>
            <a:p>
              <a:r>
                <a:rPr lang="en-US" altLang="en-US" sz="1000" dirty="0"/>
                <a:t>Kyrgyzstan</a:t>
              </a:r>
            </a:p>
            <a:p>
              <a:r>
                <a:rPr lang="en-US" altLang="en-US" sz="1000" dirty="0"/>
                <a:t>Lao People’s </a:t>
              </a:r>
            </a:p>
            <a:p>
              <a:r>
                <a:rPr lang="en-US" altLang="en-US" sz="1000" dirty="0"/>
                <a:t>   Democratic Republic</a:t>
              </a:r>
            </a:p>
            <a:p>
              <a:r>
                <a:rPr lang="en-US" altLang="en-US" sz="1000" dirty="0"/>
                <a:t>Latvia</a:t>
              </a:r>
            </a:p>
            <a:p>
              <a:r>
                <a:rPr lang="en-US" altLang="en-US" sz="1000" dirty="0"/>
                <a:t>Lebanon</a:t>
              </a:r>
            </a:p>
            <a:p>
              <a:r>
                <a:rPr lang="en-US" altLang="en-US" sz="1000" dirty="0"/>
                <a:t>Liberia</a:t>
              </a:r>
            </a:p>
            <a:p>
              <a:r>
                <a:rPr lang="en-US" altLang="en-US" sz="1000" dirty="0"/>
                <a:t>Liechtenstein</a:t>
              </a:r>
            </a:p>
            <a:p>
              <a:r>
                <a:rPr lang="en-US" altLang="en-US" sz="1000" dirty="0"/>
                <a:t>Lithuania</a:t>
              </a:r>
            </a:p>
            <a:p>
              <a:r>
                <a:rPr lang="en-US" altLang="en-US" sz="1000" dirty="0"/>
                <a:t>Luxembourg</a:t>
              </a:r>
            </a:p>
            <a:p>
              <a:r>
                <a:rPr lang="en-US" altLang="en-US" sz="1000" dirty="0"/>
                <a:t>Malawi</a:t>
              </a:r>
            </a:p>
            <a:p>
              <a:r>
                <a:rPr lang="en-US" altLang="en-US" sz="1000" dirty="0"/>
                <a:t>Malaysia</a:t>
              </a:r>
            </a:p>
            <a:p>
              <a:r>
                <a:rPr lang="en-US" altLang="en-US" sz="1000" dirty="0"/>
                <a:t>Maldives</a:t>
              </a:r>
            </a:p>
            <a:p>
              <a:r>
                <a:rPr lang="en-US" altLang="en-US" sz="1000" dirty="0"/>
                <a:t>Mali</a:t>
              </a:r>
            </a:p>
            <a:p>
              <a:r>
                <a:rPr lang="en-US" altLang="en-US" sz="1000" dirty="0"/>
                <a:t>Malta</a:t>
              </a:r>
            </a:p>
            <a:p>
              <a:r>
                <a:rPr lang="en-US" altLang="en-US" sz="1000" dirty="0"/>
                <a:t>Marshall Islands</a:t>
              </a:r>
            </a:p>
            <a:p>
              <a:r>
                <a:rPr lang="en-US" altLang="en-US" sz="1000" dirty="0"/>
                <a:t>Mauritania</a:t>
              </a:r>
            </a:p>
            <a:p>
              <a:r>
                <a:rPr lang="en-US" altLang="en-US" sz="1000" dirty="0"/>
                <a:t>Mauritius</a:t>
              </a:r>
            </a:p>
            <a:p>
              <a:r>
                <a:rPr lang="en-US" altLang="en-US" sz="1000" dirty="0"/>
                <a:t>Mexico</a:t>
              </a:r>
            </a:p>
            <a:p>
              <a:pPr defTabSz="1019175"/>
              <a:r>
                <a:rPr lang="en-US" altLang="en-US" sz="1000" dirty="0"/>
                <a:t>Micronesia (Federated  </a:t>
              </a:r>
            </a:p>
            <a:p>
              <a:pPr defTabSz="1019175"/>
              <a:r>
                <a:rPr lang="en-US" altLang="en-US" sz="1000" dirty="0"/>
                <a:t>    States of)</a:t>
              </a:r>
            </a:p>
            <a:p>
              <a:pPr defTabSz="1019175"/>
              <a:r>
                <a:rPr lang="en-US" altLang="en-US" sz="1000" dirty="0"/>
                <a:t>Monaco</a:t>
              </a:r>
            </a:p>
            <a:p>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a:endParaRPr lang="en-US" altLang="en-US" sz="1000" dirty="0"/>
            </a:p>
            <a:p>
              <a:pPr defTabSz="1019175" eaLnBrk="0" hangingPunct="0">
                <a:spcBef>
                  <a:spcPct val="20000"/>
                </a:spcBef>
              </a:pPr>
              <a:endParaRPr lang="en-US" altLang="en-US" sz="900" dirty="0"/>
            </a:p>
          </p:txBody>
        </p:sp>
        <p:sp>
          <p:nvSpPr>
            <p:cNvPr id="22558" name="Rectangle 56"/>
            <p:cNvSpPr>
              <a:spLocks noChangeArrowheads="1"/>
            </p:cNvSpPr>
            <p:nvPr/>
          </p:nvSpPr>
          <p:spPr bwMode="auto">
            <a:xfrm>
              <a:off x="986" y="912"/>
              <a:ext cx="982" cy="4848"/>
            </a:xfrm>
            <a:prstGeom prst="rect">
              <a:avLst/>
            </a:prstGeom>
            <a:noFill/>
            <a:ln w="9525">
              <a:noFill/>
              <a:miter lim="800000"/>
              <a:headEnd/>
              <a:tailEnd/>
            </a:ln>
          </p:spPr>
          <p:txBody>
            <a:bodyPr lIns="101823" tIns="50911" rIns="101823" bIns="50911"/>
            <a:lstStyle/>
            <a:p>
              <a:pPr defTabSz="644525">
                <a:tabLst>
                  <a:tab pos="1600200" algn="l"/>
                </a:tabLst>
              </a:pPr>
              <a:endParaRPr lang="en-US" altLang="en-US" sz="1000" dirty="0"/>
            </a:p>
          </p:txBody>
        </p:sp>
        <p:sp>
          <p:nvSpPr>
            <p:cNvPr id="22559" name="Rectangle 57"/>
            <p:cNvSpPr>
              <a:spLocks noChangeArrowheads="1"/>
            </p:cNvSpPr>
            <p:nvPr/>
          </p:nvSpPr>
          <p:spPr bwMode="auto">
            <a:xfrm>
              <a:off x="96" y="912"/>
              <a:ext cx="937" cy="4848"/>
            </a:xfrm>
            <a:prstGeom prst="rect">
              <a:avLst/>
            </a:prstGeom>
            <a:noFill/>
            <a:ln w="9525">
              <a:noFill/>
              <a:miter lim="800000"/>
              <a:headEnd/>
              <a:tailEnd/>
            </a:ln>
          </p:spPr>
          <p:txBody>
            <a:bodyPr lIns="101823" tIns="50911" rIns="101823" bIns="50911"/>
            <a:lstStyle/>
            <a:p>
              <a:pPr defTabSz="1019175" eaLnBrk="0" hangingPunct="0">
                <a:spcBef>
                  <a:spcPct val="20000"/>
                </a:spcBef>
              </a:pPr>
              <a:endParaRPr lang="en-US" altLang="en-US" sz="1000" dirty="0"/>
            </a:p>
          </p:txBody>
        </p:sp>
      </p:grpSp>
      <p:sp>
        <p:nvSpPr>
          <p:cNvPr id="22531"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22532" name="Picture 39"/>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22533"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2534"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22535" name="Line 58"/>
          <p:cNvSpPr>
            <a:spLocks noChangeShapeType="1"/>
          </p:cNvSpPr>
          <p:nvPr/>
        </p:nvSpPr>
        <p:spPr bwMode="auto">
          <a:xfrm>
            <a:off x="152400" y="1505779"/>
            <a:ext cx="1487488" cy="0"/>
          </a:xfrm>
          <a:prstGeom prst="line">
            <a:avLst/>
          </a:prstGeom>
          <a:noFill/>
          <a:ln w="9525">
            <a:noFill/>
            <a:round/>
            <a:headEnd/>
            <a:tailEnd/>
          </a:ln>
        </p:spPr>
        <p:txBody>
          <a:bodyPr wrap="none"/>
          <a:lstStyle/>
          <a:p>
            <a:r>
              <a:rPr lang="en-US" sz="1000" dirty="0"/>
              <a:t>Afghanistan</a:t>
            </a:r>
          </a:p>
          <a:p>
            <a:r>
              <a:rPr lang="en-US" sz="1000" dirty="0"/>
              <a:t>Albania</a:t>
            </a:r>
          </a:p>
          <a:p>
            <a:r>
              <a:rPr lang="en-US" sz="1000" dirty="0"/>
              <a:t>Algeria</a:t>
            </a:r>
          </a:p>
          <a:p>
            <a:r>
              <a:rPr lang="en-US" sz="1000" dirty="0"/>
              <a:t>Andorra</a:t>
            </a:r>
          </a:p>
          <a:p>
            <a:r>
              <a:rPr lang="en-US" sz="1000" dirty="0"/>
              <a:t>Antigua and Barbuda</a:t>
            </a:r>
          </a:p>
          <a:p>
            <a:r>
              <a:rPr lang="en-US" sz="1000" dirty="0"/>
              <a:t>Armenia</a:t>
            </a:r>
          </a:p>
          <a:p>
            <a:r>
              <a:rPr lang="en-US" sz="1000" dirty="0"/>
              <a:t>Australia</a:t>
            </a:r>
          </a:p>
          <a:p>
            <a:r>
              <a:rPr lang="en-US" sz="1000" dirty="0"/>
              <a:t>Austria</a:t>
            </a:r>
          </a:p>
          <a:p>
            <a:r>
              <a:rPr lang="en-US" sz="1000" dirty="0"/>
              <a:t>Azerbaijan</a:t>
            </a:r>
          </a:p>
          <a:p>
            <a:r>
              <a:rPr lang="en-US" sz="1000" dirty="0"/>
              <a:t>Bahamas</a:t>
            </a:r>
          </a:p>
          <a:p>
            <a:r>
              <a:rPr lang="en-US" sz="1000" dirty="0"/>
              <a:t>Bahrain</a:t>
            </a:r>
          </a:p>
          <a:p>
            <a:r>
              <a:rPr lang="en-US" sz="1000" dirty="0"/>
              <a:t>Barbados</a:t>
            </a:r>
          </a:p>
          <a:p>
            <a:r>
              <a:rPr lang="en-US" sz="1000" dirty="0"/>
              <a:t>Belarus</a:t>
            </a:r>
          </a:p>
          <a:p>
            <a:r>
              <a:rPr lang="en-US" sz="1000" dirty="0"/>
              <a:t>Belgium</a:t>
            </a:r>
          </a:p>
          <a:p>
            <a:r>
              <a:rPr lang="en-US" sz="1000" dirty="0"/>
              <a:t>Benin</a:t>
            </a:r>
          </a:p>
          <a:p>
            <a:r>
              <a:rPr lang="en-US" sz="1000" dirty="0"/>
              <a:t>Bhutan</a:t>
            </a:r>
          </a:p>
          <a:p>
            <a:r>
              <a:rPr lang="en-US" sz="1000" dirty="0"/>
              <a:t>Bolivia (</a:t>
            </a:r>
            <a:r>
              <a:rPr lang="en-US" sz="1000" dirty="0" err="1"/>
              <a:t>Plurinational</a:t>
            </a:r>
            <a:endParaRPr lang="en-US" sz="1000" dirty="0"/>
          </a:p>
          <a:p>
            <a:r>
              <a:rPr lang="en-US" sz="1000" dirty="0"/>
              <a:t>   State of)</a:t>
            </a:r>
          </a:p>
          <a:p>
            <a:r>
              <a:rPr lang="en-US" sz="1000" dirty="0"/>
              <a:t>Bosnia and Herzegovina</a:t>
            </a:r>
          </a:p>
          <a:p>
            <a:r>
              <a:rPr lang="en-US" sz="1000" dirty="0"/>
              <a:t>Botswana</a:t>
            </a:r>
          </a:p>
          <a:p>
            <a:r>
              <a:rPr lang="en-US" sz="1000" dirty="0"/>
              <a:t>Brunei Darussalam</a:t>
            </a:r>
          </a:p>
          <a:p>
            <a:r>
              <a:rPr lang="en-US" sz="1000" dirty="0"/>
              <a:t>Bulgaria</a:t>
            </a:r>
          </a:p>
          <a:p>
            <a:r>
              <a:rPr lang="en-US" sz="1000" dirty="0"/>
              <a:t>Burundi</a:t>
            </a:r>
          </a:p>
          <a:p>
            <a:r>
              <a:rPr lang="en-US" sz="1000" dirty="0"/>
              <a:t>Cabo Verde</a:t>
            </a:r>
          </a:p>
          <a:p>
            <a:r>
              <a:rPr lang="en-US" sz="1000" dirty="0"/>
              <a:t>Cambodia</a:t>
            </a:r>
          </a:p>
          <a:p>
            <a:r>
              <a:rPr lang="en-US" sz="1000" dirty="0"/>
              <a:t>Cameroon</a:t>
            </a:r>
          </a:p>
          <a:p>
            <a:r>
              <a:rPr lang="en-US" sz="1000" dirty="0"/>
              <a:t>Canada</a:t>
            </a:r>
          </a:p>
          <a:p>
            <a:r>
              <a:rPr lang="en-US" sz="1000" dirty="0"/>
              <a:t>Central African Republic</a:t>
            </a:r>
          </a:p>
          <a:p>
            <a:r>
              <a:rPr lang="en-US" sz="1000" dirty="0"/>
              <a:t>Chad</a:t>
            </a:r>
          </a:p>
          <a:p>
            <a:r>
              <a:rPr lang="en-US" sz="1000" dirty="0"/>
              <a:t>Chile</a:t>
            </a:r>
          </a:p>
          <a:p>
            <a:r>
              <a:rPr lang="en-US" sz="1000" dirty="0"/>
              <a:t>China</a:t>
            </a:r>
          </a:p>
          <a:p>
            <a:r>
              <a:rPr lang="en-US" sz="1000" dirty="0"/>
              <a:t>Costa Rica</a:t>
            </a:r>
          </a:p>
          <a:p>
            <a:endParaRPr lang="en-US" sz="1000" dirty="0"/>
          </a:p>
        </p:txBody>
      </p:sp>
      <p:sp>
        <p:nvSpPr>
          <p:cNvPr id="22536" name="Line 5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22537" name="Line 60"/>
          <p:cNvSpPr>
            <a:spLocks noChangeShapeType="1"/>
          </p:cNvSpPr>
          <p:nvPr/>
        </p:nvSpPr>
        <p:spPr bwMode="auto">
          <a:xfrm>
            <a:off x="17463" y="1505779"/>
            <a:ext cx="0" cy="8004405"/>
          </a:xfrm>
          <a:prstGeom prst="line">
            <a:avLst/>
          </a:prstGeom>
          <a:noFill/>
          <a:ln w="9525">
            <a:noFill/>
            <a:round/>
            <a:headEnd/>
            <a:tailEnd/>
          </a:ln>
        </p:spPr>
        <p:txBody>
          <a:bodyPr wrap="none"/>
          <a:lstStyle/>
          <a:p>
            <a:endParaRPr lang="en-US"/>
          </a:p>
        </p:txBody>
      </p:sp>
      <p:sp>
        <p:nvSpPr>
          <p:cNvPr id="22538" name="Line 6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22539" name="Line 62"/>
          <p:cNvSpPr>
            <a:spLocks noChangeShapeType="1"/>
          </p:cNvSpPr>
          <p:nvPr/>
        </p:nvSpPr>
        <p:spPr bwMode="auto">
          <a:xfrm>
            <a:off x="1563689" y="1474858"/>
            <a:ext cx="1484312" cy="0"/>
          </a:xfrm>
          <a:prstGeom prst="line">
            <a:avLst/>
          </a:prstGeom>
          <a:noFill/>
          <a:ln w="9525">
            <a:noFill/>
            <a:round/>
            <a:headEnd/>
            <a:tailEnd/>
          </a:ln>
        </p:spPr>
        <p:txBody>
          <a:bodyPr wrap="none"/>
          <a:lstStyle/>
          <a:p>
            <a:endParaRPr lang="en-US"/>
          </a:p>
        </p:txBody>
      </p:sp>
      <p:sp>
        <p:nvSpPr>
          <p:cNvPr id="22540" name="Line 6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22541" name="Line 6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22542" name="Line 6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22543" name="Line 66"/>
          <p:cNvSpPr>
            <a:spLocks noChangeShapeType="1"/>
          </p:cNvSpPr>
          <p:nvPr/>
        </p:nvSpPr>
        <p:spPr bwMode="auto">
          <a:xfrm>
            <a:off x="4757739" y="1585031"/>
            <a:ext cx="1557337" cy="0"/>
          </a:xfrm>
          <a:prstGeom prst="line">
            <a:avLst/>
          </a:prstGeom>
          <a:noFill/>
          <a:ln w="9525">
            <a:noFill/>
            <a:round/>
            <a:headEnd/>
            <a:tailEnd/>
          </a:ln>
        </p:spPr>
        <p:txBody>
          <a:bodyPr wrap="none"/>
          <a:lstStyle/>
          <a:p>
            <a:endParaRPr lang="en-US"/>
          </a:p>
        </p:txBody>
      </p:sp>
      <p:sp>
        <p:nvSpPr>
          <p:cNvPr id="22544" name="Line 6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22545" name="Line 6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22546" name="Line 6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sp>
        <p:nvSpPr>
          <p:cNvPr id="22547" name="Text Box 77"/>
          <p:cNvSpPr txBox="1">
            <a:spLocks noChangeArrowheads="1"/>
          </p:cNvSpPr>
          <p:nvPr/>
        </p:nvSpPr>
        <p:spPr bwMode="auto">
          <a:xfrm>
            <a:off x="108409" y="236067"/>
            <a:ext cx="6471067"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5 - </a:t>
            </a:r>
            <a:r>
              <a:rPr lang="en-GB" altLang="en-US" sz="3200" dirty="0">
                <a:solidFill>
                  <a:srgbClr val="CC0000"/>
                </a:solidFill>
              </a:rPr>
              <a:t>Regular Budget Assessments</a:t>
            </a:r>
            <a:br>
              <a:rPr lang="en-GB" altLang="en-US" sz="3600" dirty="0"/>
            </a:br>
            <a:r>
              <a:rPr lang="en-GB" altLang="en-US" sz="2000" dirty="0"/>
              <a:t>Fully paid at 31 December 2018: 152 Member States*</a:t>
            </a:r>
          </a:p>
        </p:txBody>
      </p:sp>
      <p:grpSp>
        <p:nvGrpSpPr>
          <p:cNvPr id="22548" name="Group 82"/>
          <p:cNvGrpSpPr>
            <a:grpSpLocks/>
          </p:cNvGrpSpPr>
          <p:nvPr/>
        </p:nvGrpSpPr>
        <p:grpSpPr bwMode="auto">
          <a:xfrm>
            <a:off x="7658101" y="2190975"/>
            <a:ext cx="1162050" cy="630710"/>
            <a:chOff x="4824" y="1327"/>
            <a:chExt cx="732" cy="382"/>
          </a:xfrm>
        </p:grpSpPr>
        <p:grpSp>
          <p:nvGrpSpPr>
            <p:cNvPr id="22549" name="Group 83"/>
            <p:cNvGrpSpPr>
              <a:grpSpLocks/>
            </p:cNvGrpSpPr>
            <p:nvPr/>
          </p:nvGrpSpPr>
          <p:grpSpPr bwMode="auto">
            <a:xfrm>
              <a:off x="4830" y="1327"/>
              <a:ext cx="726" cy="382"/>
              <a:chOff x="4830" y="1327"/>
              <a:chExt cx="726" cy="382"/>
            </a:xfrm>
          </p:grpSpPr>
          <p:sp>
            <p:nvSpPr>
              <p:cNvPr id="22551" name="Text Box 84"/>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22552" name="Text Box 85"/>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22553" name="Text Box 86"/>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22550" name="Rectangle 88"/>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2" name="Rectangle 1">
            <a:extLst>
              <a:ext uri="{FF2B5EF4-FFF2-40B4-BE49-F238E27FC236}">
                <a16:creationId xmlns:a16="http://schemas.microsoft.com/office/drawing/2014/main" id="{4091905A-E762-437E-BE84-59507B9A01AF}"/>
              </a:ext>
            </a:extLst>
          </p:cNvPr>
          <p:cNvSpPr/>
          <p:nvPr/>
        </p:nvSpPr>
        <p:spPr>
          <a:xfrm>
            <a:off x="1500983" y="1480840"/>
            <a:ext cx="1871663" cy="5170646"/>
          </a:xfrm>
          <a:prstGeom prst="rect">
            <a:avLst/>
          </a:prstGeom>
        </p:spPr>
        <p:txBody>
          <a:bodyPr wrap="square">
            <a:spAutoFit/>
          </a:bodyPr>
          <a:lstStyle/>
          <a:p>
            <a:r>
              <a:rPr lang="en-US" sz="1000" dirty="0"/>
              <a:t>Cote d'Ivoire</a:t>
            </a:r>
          </a:p>
          <a:p>
            <a:r>
              <a:rPr lang="en-US" sz="1000" dirty="0"/>
              <a:t>Croatia</a:t>
            </a:r>
          </a:p>
          <a:p>
            <a:r>
              <a:rPr lang="en-US" sz="1000" dirty="0"/>
              <a:t>Cuba</a:t>
            </a:r>
          </a:p>
          <a:p>
            <a:r>
              <a:rPr lang="en-US" sz="1000" dirty="0"/>
              <a:t>Cyprus</a:t>
            </a:r>
          </a:p>
          <a:p>
            <a:r>
              <a:rPr lang="en-US" sz="1000" dirty="0"/>
              <a:t>Czech Republic</a:t>
            </a:r>
          </a:p>
          <a:p>
            <a:r>
              <a:rPr lang="en-US" sz="1000" dirty="0"/>
              <a:t>Democratic Republic </a:t>
            </a:r>
          </a:p>
          <a:p>
            <a:r>
              <a:rPr lang="en-US" sz="1000" dirty="0"/>
              <a:t>    of the Congo</a:t>
            </a:r>
          </a:p>
          <a:p>
            <a:r>
              <a:rPr lang="en-US" sz="1000" dirty="0"/>
              <a:t>Denmark</a:t>
            </a:r>
          </a:p>
          <a:p>
            <a:r>
              <a:rPr lang="en-US" sz="1000" dirty="0"/>
              <a:t>Dominican Republic</a:t>
            </a:r>
          </a:p>
          <a:p>
            <a:r>
              <a:rPr lang="en-US" sz="1000" dirty="0"/>
              <a:t>Ecuador</a:t>
            </a:r>
          </a:p>
          <a:p>
            <a:r>
              <a:rPr lang="en-US" sz="1000" dirty="0"/>
              <a:t>Egypt</a:t>
            </a:r>
          </a:p>
          <a:p>
            <a:r>
              <a:rPr lang="en-US" sz="1000" dirty="0"/>
              <a:t>El Salvador</a:t>
            </a:r>
          </a:p>
          <a:p>
            <a:r>
              <a:rPr lang="en-US" sz="1000" dirty="0"/>
              <a:t>Equatorial Guinea</a:t>
            </a:r>
          </a:p>
          <a:p>
            <a:r>
              <a:rPr lang="en-US" sz="1000" dirty="0"/>
              <a:t>Eritrea</a:t>
            </a:r>
          </a:p>
          <a:p>
            <a:r>
              <a:rPr lang="en-US" sz="1000" dirty="0"/>
              <a:t>Estonia</a:t>
            </a:r>
          </a:p>
          <a:p>
            <a:r>
              <a:rPr lang="en-US" sz="1000" dirty="0" err="1"/>
              <a:t>Eswatini</a:t>
            </a:r>
            <a:endParaRPr lang="en-US" sz="1000" dirty="0"/>
          </a:p>
          <a:p>
            <a:r>
              <a:rPr lang="en-US" sz="1000" dirty="0"/>
              <a:t>Ethiopia</a:t>
            </a:r>
          </a:p>
          <a:p>
            <a:r>
              <a:rPr lang="en-US" sz="1000" dirty="0"/>
              <a:t>Fiji</a:t>
            </a:r>
          </a:p>
          <a:p>
            <a:r>
              <a:rPr lang="en-US" sz="1000" dirty="0"/>
              <a:t>Finland</a:t>
            </a:r>
          </a:p>
          <a:p>
            <a:r>
              <a:rPr lang="en-US" sz="1000" dirty="0"/>
              <a:t>France</a:t>
            </a:r>
          </a:p>
          <a:p>
            <a:r>
              <a:rPr lang="en-US" sz="1000" dirty="0"/>
              <a:t>Georgia</a:t>
            </a:r>
          </a:p>
          <a:p>
            <a:r>
              <a:rPr lang="en-US" sz="1000" dirty="0"/>
              <a:t>Germany</a:t>
            </a:r>
          </a:p>
          <a:p>
            <a:r>
              <a:rPr lang="en-US" sz="1000" dirty="0"/>
              <a:t>Ghana</a:t>
            </a:r>
          </a:p>
          <a:p>
            <a:r>
              <a:rPr lang="en-US" sz="1000" dirty="0"/>
              <a:t>Greece</a:t>
            </a:r>
          </a:p>
          <a:p>
            <a:r>
              <a:rPr lang="en-US" sz="1000" dirty="0"/>
              <a:t>Grenada</a:t>
            </a:r>
          </a:p>
          <a:p>
            <a:r>
              <a:rPr lang="en-US" sz="1000" dirty="0"/>
              <a:t>Guatemala</a:t>
            </a:r>
          </a:p>
          <a:p>
            <a:r>
              <a:rPr lang="en-US" sz="1000" dirty="0"/>
              <a:t>Guinea</a:t>
            </a:r>
          </a:p>
          <a:p>
            <a:r>
              <a:rPr lang="en-US" sz="1000" dirty="0"/>
              <a:t>Guinea-Bissau</a:t>
            </a:r>
          </a:p>
          <a:p>
            <a:r>
              <a:rPr lang="en-US" sz="1000" dirty="0"/>
              <a:t>Guyana</a:t>
            </a:r>
          </a:p>
          <a:p>
            <a:r>
              <a:rPr lang="en-US" sz="1000" dirty="0"/>
              <a:t>Honduras</a:t>
            </a:r>
          </a:p>
          <a:p>
            <a:r>
              <a:rPr lang="en-US" altLang="en-US" sz="1000" dirty="0"/>
              <a:t>Hungary</a:t>
            </a:r>
          </a:p>
          <a:p>
            <a:r>
              <a:rPr lang="en-US" altLang="en-US" sz="1000" dirty="0"/>
              <a:t>Iceland</a:t>
            </a:r>
          </a:p>
        </p:txBody>
      </p:sp>
      <p:sp>
        <p:nvSpPr>
          <p:cNvPr id="33" name="Text Box 20">
            <a:extLst>
              <a:ext uri="{FF2B5EF4-FFF2-40B4-BE49-F238E27FC236}">
                <a16:creationId xmlns:a16="http://schemas.microsoft.com/office/drawing/2014/main" id="{9F26E82C-7BD4-43EA-B76C-9A6BA3E0948D}"/>
              </a:ext>
            </a:extLst>
          </p:cNvPr>
          <p:cNvSpPr txBox="1">
            <a:spLocks noChangeArrowheads="1"/>
          </p:cNvSpPr>
          <p:nvPr/>
        </p:nvSpPr>
        <p:spPr bwMode="auto">
          <a:xfrm>
            <a:off x="71885" y="6668708"/>
            <a:ext cx="4326634" cy="307777"/>
          </a:xfrm>
          <a:prstGeom prst="rect">
            <a:avLst/>
          </a:prstGeom>
          <a:noFill/>
          <a:ln w="9525">
            <a:noFill/>
            <a:miter lim="800000"/>
            <a:headEnd/>
            <a:tailEnd/>
          </a:ln>
        </p:spPr>
        <p:txBody>
          <a:bodyPr wrap="none">
            <a:spAutoFit/>
          </a:bodyPr>
          <a:lstStyle/>
          <a:p>
            <a:r>
              <a:rPr lang="en-GB" altLang="ja-JP" sz="1400" dirty="0">
                <a:ea typeface="ＭＳ Ｐゴシック" charset="-128"/>
              </a:rPr>
              <a:t>* compared to 145 Member States at 31 December 2017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txBox="1">
            <a:spLocks noGrp="1" noChangeArrowheads="1"/>
          </p:cNvSpPr>
          <p:nvPr/>
        </p:nvSpPr>
        <p:spPr bwMode="auto">
          <a:xfrm>
            <a:off x="6425473" y="6610281"/>
            <a:ext cx="2133600" cy="495322"/>
          </a:xfrm>
          <a:prstGeom prst="rect">
            <a:avLst/>
          </a:prstGeom>
          <a:noFill/>
          <a:ln w="9525">
            <a:noFill/>
            <a:miter lim="800000"/>
            <a:headEnd/>
            <a:tailEnd/>
          </a:ln>
        </p:spPr>
        <p:txBody>
          <a:bodyPr/>
          <a:lstStyle/>
          <a:p>
            <a:pPr algn="r"/>
            <a:r>
              <a:rPr lang="en-GB" altLang="en-US" sz="1400" dirty="0"/>
              <a:t>6</a:t>
            </a:r>
          </a:p>
        </p:txBody>
      </p:sp>
      <p:sp>
        <p:nvSpPr>
          <p:cNvPr id="26626" name="Text Box 7"/>
          <p:cNvSpPr txBox="1">
            <a:spLocks noChangeArrowheads="1"/>
          </p:cNvSpPr>
          <p:nvPr/>
        </p:nvSpPr>
        <p:spPr bwMode="auto">
          <a:xfrm>
            <a:off x="790453" y="5058604"/>
            <a:ext cx="184150" cy="237755"/>
          </a:xfrm>
          <a:prstGeom prst="rect">
            <a:avLst/>
          </a:prstGeom>
          <a:noFill/>
          <a:ln w="9525">
            <a:noFill/>
            <a:miter lim="800000"/>
            <a:headEnd/>
            <a:tailEnd/>
          </a:ln>
        </p:spPr>
        <p:txBody>
          <a:bodyPr wrap="none">
            <a:spAutoFit/>
          </a:bodyPr>
          <a:lstStyle/>
          <a:p>
            <a:endParaRPr lang="en-US" altLang="en-US" sz="900"/>
          </a:p>
        </p:txBody>
      </p:sp>
      <p:pic>
        <p:nvPicPr>
          <p:cNvPr id="26627" name="Picture 39"/>
          <p:cNvPicPr>
            <a:picLocks noChangeAspect="1" noChangeArrowheads="1"/>
          </p:cNvPicPr>
          <p:nvPr/>
        </p:nvPicPr>
        <p:blipFill>
          <a:blip r:embed="rId2"/>
          <a:srcRect/>
          <a:stretch>
            <a:fillRect/>
          </a:stretch>
        </p:blipFill>
        <p:spPr bwMode="auto">
          <a:xfrm>
            <a:off x="8077200" y="396258"/>
            <a:ext cx="838200" cy="784260"/>
          </a:xfrm>
          <a:prstGeom prst="rect">
            <a:avLst/>
          </a:prstGeom>
          <a:noFill/>
          <a:ln w="9525">
            <a:noFill/>
            <a:miter lim="800000"/>
            <a:headEnd/>
            <a:tailEnd/>
          </a:ln>
        </p:spPr>
      </p:pic>
      <p:sp>
        <p:nvSpPr>
          <p:cNvPr id="26628" name="Text Box 6"/>
          <p:cNvSpPr txBox="1">
            <a:spLocks noChangeArrowheads="1"/>
          </p:cNvSpPr>
          <p:nvPr/>
        </p:nvSpPr>
        <p:spPr bwMode="auto">
          <a:xfrm>
            <a:off x="7919311" y="1620737"/>
            <a:ext cx="1096962" cy="379747"/>
          </a:xfrm>
          <a:prstGeom prst="rect">
            <a:avLst/>
          </a:prstGeom>
          <a:noFill/>
          <a:ln w="9525">
            <a:noFill/>
            <a:miter lim="800000"/>
            <a:headEnd/>
            <a:tailEnd/>
          </a:ln>
        </p:spPr>
        <p:txBody>
          <a:bodyPr wrap="none">
            <a:spAutoFit/>
          </a:bodyPr>
          <a:lstStyle/>
          <a:p>
            <a:r>
              <a:rPr lang="en-US" altLang="zh-CN" sz="900" i="1">
                <a:ea typeface="SimSun" pitchFamily="2" charset="-122"/>
              </a:rPr>
              <a:t>The United Nations </a:t>
            </a:r>
            <a:br>
              <a:rPr lang="en-US" altLang="zh-CN" sz="900" i="1">
                <a:ea typeface="SimSun" pitchFamily="2" charset="-122"/>
              </a:rPr>
            </a:br>
            <a:r>
              <a:rPr lang="en-US" altLang="zh-CN" sz="900" i="1">
                <a:ea typeface="SimSun" pitchFamily="2" charset="-122"/>
              </a:rPr>
              <a:t>Financial Situation</a:t>
            </a:r>
            <a:endParaRPr lang="en-GB" altLang="en-US" sz="900" i="1"/>
          </a:p>
        </p:txBody>
      </p:sp>
      <p:sp>
        <p:nvSpPr>
          <p:cNvPr id="26629" name="Line 58"/>
          <p:cNvSpPr>
            <a:spLocks noChangeShapeType="1"/>
          </p:cNvSpPr>
          <p:nvPr/>
        </p:nvSpPr>
        <p:spPr bwMode="auto">
          <a:xfrm>
            <a:off x="-320002" y="1137304"/>
            <a:ext cx="1487488" cy="0"/>
          </a:xfrm>
          <a:prstGeom prst="line">
            <a:avLst/>
          </a:prstGeom>
          <a:noFill/>
          <a:ln w="9525">
            <a:noFill/>
            <a:round/>
            <a:headEnd/>
            <a:tailEnd/>
          </a:ln>
        </p:spPr>
        <p:txBody>
          <a:bodyPr wrap="none"/>
          <a:lstStyle/>
          <a:p>
            <a:endParaRPr lang="en-US"/>
          </a:p>
        </p:txBody>
      </p:sp>
      <p:sp>
        <p:nvSpPr>
          <p:cNvPr id="26631" name="Line 64"/>
          <p:cNvSpPr>
            <a:spLocks noChangeShapeType="1"/>
          </p:cNvSpPr>
          <p:nvPr/>
        </p:nvSpPr>
        <p:spPr bwMode="auto">
          <a:xfrm>
            <a:off x="2875699" y="1468151"/>
            <a:ext cx="1558925" cy="0"/>
          </a:xfrm>
          <a:prstGeom prst="line">
            <a:avLst/>
          </a:prstGeom>
          <a:noFill/>
          <a:ln w="9525">
            <a:noFill/>
            <a:round/>
            <a:headEnd/>
            <a:tailEnd/>
          </a:ln>
        </p:spPr>
        <p:txBody>
          <a:bodyPr wrap="none"/>
          <a:lstStyle/>
          <a:p>
            <a:endParaRPr lang="en-US"/>
          </a:p>
        </p:txBody>
      </p:sp>
      <p:sp>
        <p:nvSpPr>
          <p:cNvPr id="26632" name="Line 66"/>
          <p:cNvSpPr>
            <a:spLocks noChangeShapeType="1"/>
          </p:cNvSpPr>
          <p:nvPr/>
        </p:nvSpPr>
        <p:spPr bwMode="auto">
          <a:xfrm>
            <a:off x="4663224" y="1520254"/>
            <a:ext cx="1557337" cy="0"/>
          </a:xfrm>
          <a:prstGeom prst="line">
            <a:avLst/>
          </a:prstGeom>
          <a:noFill/>
          <a:ln w="9525">
            <a:noFill/>
            <a:round/>
            <a:headEnd/>
            <a:tailEnd/>
          </a:ln>
        </p:spPr>
        <p:txBody>
          <a:bodyPr wrap="none"/>
          <a:lstStyle/>
          <a:p>
            <a:endParaRPr lang="en-US"/>
          </a:p>
        </p:txBody>
      </p:sp>
      <p:sp>
        <p:nvSpPr>
          <p:cNvPr id="26633" name="Line 68"/>
          <p:cNvSpPr>
            <a:spLocks noChangeShapeType="1"/>
          </p:cNvSpPr>
          <p:nvPr/>
        </p:nvSpPr>
        <p:spPr bwMode="auto">
          <a:xfrm>
            <a:off x="6276124" y="1541623"/>
            <a:ext cx="1609725" cy="0"/>
          </a:xfrm>
          <a:prstGeom prst="line">
            <a:avLst/>
          </a:prstGeom>
          <a:noFill/>
          <a:ln w="9525">
            <a:noFill/>
            <a:round/>
            <a:headEnd/>
            <a:tailEnd/>
          </a:ln>
        </p:spPr>
        <p:txBody>
          <a:bodyPr wrap="none"/>
          <a:lstStyle/>
          <a:p>
            <a:endParaRPr lang="en-US"/>
          </a:p>
        </p:txBody>
      </p:sp>
      <p:sp>
        <p:nvSpPr>
          <p:cNvPr id="26634" name="Text Box 38"/>
          <p:cNvSpPr txBox="1">
            <a:spLocks noChangeArrowheads="1"/>
          </p:cNvSpPr>
          <p:nvPr/>
        </p:nvSpPr>
        <p:spPr bwMode="auto">
          <a:xfrm>
            <a:off x="5615899" y="646963"/>
            <a:ext cx="627856" cy="282849"/>
          </a:xfrm>
          <a:prstGeom prst="rect">
            <a:avLst/>
          </a:prstGeom>
          <a:noFill/>
          <a:ln w="9525">
            <a:solidFill>
              <a:srgbClr val="000000"/>
            </a:solidFill>
            <a:miter lim="800000"/>
            <a:headEnd/>
            <a:tailEnd/>
          </a:ln>
        </p:spPr>
        <p:txBody>
          <a:bodyPr wrap="square" lIns="97234" tIns="48617" rIns="97234" bIns="48617">
            <a:spAutoFit/>
          </a:bodyPr>
          <a:lstStyle/>
          <a:p>
            <a:pPr algn="ctr" defTabSz="973138"/>
            <a:r>
              <a:rPr lang="en-US" altLang="en-US" sz="1200" dirty="0">
                <a:ea typeface="ＭＳ Ｐゴシック" charset="-128"/>
              </a:rPr>
              <a:t>2019</a:t>
            </a:r>
          </a:p>
        </p:txBody>
      </p:sp>
      <p:sp>
        <p:nvSpPr>
          <p:cNvPr id="26635" name="Text Box 40"/>
          <p:cNvSpPr txBox="1">
            <a:spLocks noChangeArrowheads="1"/>
          </p:cNvSpPr>
          <p:nvPr/>
        </p:nvSpPr>
        <p:spPr bwMode="auto">
          <a:xfrm>
            <a:off x="6210168" y="6625623"/>
            <a:ext cx="1444625" cy="313627"/>
          </a:xfrm>
          <a:prstGeom prst="rect">
            <a:avLst/>
          </a:prstGeom>
          <a:noFill/>
          <a:ln w="25400">
            <a:solidFill>
              <a:srgbClr val="FF3300"/>
            </a:solidFill>
            <a:miter lim="800000"/>
            <a:headEnd/>
            <a:tailEnd/>
          </a:ln>
        </p:spPr>
        <p:txBody>
          <a:bodyPr lIns="97234" tIns="48617" rIns="97234" bIns="48617">
            <a:spAutoFit/>
          </a:bodyPr>
          <a:lstStyle/>
          <a:p>
            <a:pPr algn="ctr" defTabSz="973138">
              <a:spcBef>
                <a:spcPct val="50000"/>
              </a:spcBef>
            </a:pPr>
            <a:r>
              <a:rPr lang="en-US" altLang="en-US" sz="1400" dirty="0">
                <a:ea typeface="ＭＳ Ｐゴシック" charset="-128"/>
              </a:rPr>
              <a:t>TOTAL: 89</a:t>
            </a:r>
          </a:p>
        </p:txBody>
      </p:sp>
      <p:sp>
        <p:nvSpPr>
          <p:cNvPr id="26639" name="Rectangle 36"/>
          <p:cNvSpPr>
            <a:spLocks noChangeArrowheads="1"/>
          </p:cNvSpPr>
          <p:nvPr/>
        </p:nvSpPr>
        <p:spPr bwMode="auto">
          <a:xfrm>
            <a:off x="5213779" y="929812"/>
            <a:ext cx="1140623"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FEB</a:t>
            </a:r>
            <a:r>
              <a:rPr lang="en-US" altLang="en-US" sz="900" dirty="0"/>
              <a:t>.</a:t>
            </a:r>
          </a:p>
          <a:p>
            <a:pPr marL="63500" defTabSz="973138">
              <a:spcBef>
                <a:spcPct val="20000"/>
              </a:spcBef>
            </a:pPr>
            <a:r>
              <a:rPr lang="en-US" altLang="en-US" sz="900" dirty="0"/>
              <a:t>Albania</a:t>
            </a:r>
          </a:p>
          <a:p>
            <a:pPr marL="63500" defTabSz="973138">
              <a:spcBef>
                <a:spcPct val="20000"/>
              </a:spcBef>
            </a:pPr>
            <a:r>
              <a:rPr lang="en-US" altLang="en-US" sz="900" dirty="0"/>
              <a:t>Algeria</a:t>
            </a:r>
          </a:p>
          <a:p>
            <a:pPr marL="63500" defTabSz="973138">
              <a:spcBef>
                <a:spcPct val="20000"/>
              </a:spcBef>
            </a:pPr>
            <a:r>
              <a:rPr lang="en-US" altLang="en-US" sz="900" dirty="0"/>
              <a:t>Austria</a:t>
            </a:r>
          </a:p>
          <a:p>
            <a:pPr marL="63500" defTabSz="973138">
              <a:spcBef>
                <a:spcPct val="20000"/>
              </a:spcBef>
            </a:pPr>
            <a:r>
              <a:rPr lang="en-US" altLang="en-US" sz="900" dirty="0"/>
              <a:t>Bahamas</a:t>
            </a:r>
          </a:p>
          <a:p>
            <a:pPr marL="63500" defTabSz="973138">
              <a:spcBef>
                <a:spcPct val="20000"/>
              </a:spcBef>
            </a:pPr>
            <a:r>
              <a:rPr lang="en-US" altLang="en-US" sz="900" dirty="0"/>
              <a:t>Brunei Darussalam</a:t>
            </a:r>
          </a:p>
          <a:p>
            <a:pPr marL="63500" defTabSz="973138">
              <a:spcBef>
                <a:spcPct val="20000"/>
              </a:spcBef>
            </a:pPr>
            <a:r>
              <a:rPr lang="en-US" altLang="en-US" sz="900" dirty="0"/>
              <a:t>Dominica</a:t>
            </a:r>
          </a:p>
          <a:p>
            <a:pPr marL="63500" defTabSz="973138">
              <a:spcBef>
                <a:spcPct val="20000"/>
              </a:spcBef>
            </a:pPr>
            <a:r>
              <a:rPr lang="en-US" altLang="en-US" sz="900" dirty="0" err="1"/>
              <a:t>Eswatini</a:t>
            </a:r>
            <a:endParaRPr lang="en-US" altLang="en-US" sz="900" dirty="0"/>
          </a:p>
          <a:p>
            <a:pPr marL="63500" defTabSz="973138">
              <a:spcBef>
                <a:spcPct val="20000"/>
              </a:spcBef>
            </a:pPr>
            <a:r>
              <a:rPr lang="en-US" altLang="en-US" sz="900" dirty="0"/>
              <a:t>Ethiopia</a:t>
            </a:r>
          </a:p>
          <a:p>
            <a:pPr marL="63500" defTabSz="973138">
              <a:spcBef>
                <a:spcPct val="20000"/>
              </a:spcBef>
            </a:pPr>
            <a:r>
              <a:rPr lang="en-US" altLang="en-US" sz="900" dirty="0"/>
              <a:t>Georgia</a:t>
            </a:r>
          </a:p>
          <a:p>
            <a:pPr marL="63500" defTabSz="973138">
              <a:spcBef>
                <a:spcPct val="20000"/>
              </a:spcBef>
            </a:pPr>
            <a:r>
              <a:rPr lang="en-US" altLang="en-US" sz="900" dirty="0"/>
              <a:t>Germany</a:t>
            </a:r>
          </a:p>
          <a:p>
            <a:pPr marL="63500" defTabSz="973138">
              <a:spcBef>
                <a:spcPct val="20000"/>
              </a:spcBef>
            </a:pPr>
            <a:r>
              <a:rPr lang="en-US" altLang="en-US" sz="900" dirty="0"/>
              <a:t>Greece</a:t>
            </a:r>
          </a:p>
          <a:p>
            <a:pPr marL="63500" defTabSz="973138">
              <a:spcBef>
                <a:spcPct val="20000"/>
              </a:spcBef>
            </a:pPr>
            <a:r>
              <a:rPr lang="en-US" altLang="en-US" sz="900" dirty="0"/>
              <a:t>Iceland</a:t>
            </a:r>
          </a:p>
          <a:p>
            <a:pPr marL="63500" defTabSz="973138">
              <a:spcBef>
                <a:spcPct val="20000"/>
              </a:spcBef>
            </a:pPr>
            <a:r>
              <a:rPr lang="en-US" altLang="en-US" sz="900" dirty="0"/>
              <a:t>Indonesia</a:t>
            </a:r>
          </a:p>
          <a:p>
            <a:pPr marL="63500" defTabSz="973138">
              <a:spcBef>
                <a:spcPct val="20000"/>
              </a:spcBef>
            </a:pPr>
            <a:r>
              <a:rPr lang="en-US" altLang="en-US" sz="900" dirty="0"/>
              <a:t>Italy</a:t>
            </a:r>
          </a:p>
          <a:p>
            <a:pPr marL="63500" defTabSz="973138">
              <a:spcBef>
                <a:spcPct val="20000"/>
              </a:spcBef>
            </a:pPr>
            <a:r>
              <a:rPr lang="en-US" altLang="en-US" sz="900" dirty="0"/>
              <a:t>Kuwait</a:t>
            </a:r>
          </a:p>
          <a:p>
            <a:pPr marL="63500" defTabSz="973138">
              <a:spcBef>
                <a:spcPct val="20000"/>
              </a:spcBef>
            </a:pPr>
            <a:r>
              <a:rPr lang="en-US" altLang="en-US" sz="900" dirty="0"/>
              <a:t>Kyrgyzstan</a:t>
            </a:r>
          </a:p>
          <a:p>
            <a:pPr marL="63500" defTabSz="973138">
              <a:spcBef>
                <a:spcPct val="20000"/>
              </a:spcBef>
            </a:pPr>
            <a:r>
              <a:rPr lang="en-US" altLang="en-US" sz="900" dirty="0"/>
              <a:t>Malta</a:t>
            </a:r>
          </a:p>
          <a:p>
            <a:pPr marL="63500" defTabSz="973138">
              <a:spcBef>
                <a:spcPct val="20000"/>
              </a:spcBef>
            </a:pPr>
            <a:r>
              <a:rPr lang="en-US" altLang="en-US" sz="900" dirty="0"/>
              <a:t>Marshall Islands</a:t>
            </a:r>
          </a:p>
          <a:p>
            <a:pPr marL="63500" defTabSz="973138">
              <a:spcBef>
                <a:spcPct val="20000"/>
              </a:spcBef>
            </a:pPr>
            <a:r>
              <a:rPr lang="en-US" altLang="en-US" sz="900" dirty="0"/>
              <a:t>Micronesia</a:t>
            </a:r>
          </a:p>
          <a:p>
            <a:pPr marL="63500" defTabSz="973138">
              <a:spcBef>
                <a:spcPct val="20000"/>
              </a:spcBef>
            </a:pPr>
            <a:r>
              <a:rPr lang="en-US" altLang="en-US" sz="900" dirty="0"/>
              <a:t>Monaco</a:t>
            </a:r>
          </a:p>
          <a:p>
            <a:pPr marL="63500" defTabSz="973138">
              <a:spcBef>
                <a:spcPct val="20000"/>
              </a:spcBef>
            </a:pPr>
            <a:r>
              <a:rPr lang="en-US" altLang="en-US" sz="900" dirty="0"/>
              <a:t>Montenegro</a:t>
            </a:r>
          </a:p>
          <a:p>
            <a:pPr marL="63500" defTabSz="973138">
              <a:spcBef>
                <a:spcPct val="20000"/>
              </a:spcBef>
            </a:pPr>
            <a:r>
              <a:rPr lang="en-US" altLang="en-US" sz="900" dirty="0"/>
              <a:t>Morocco</a:t>
            </a:r>
          </a:p>
          <a:p>
            <a:pPr marL="63500" defTabSz="973138">
              <a:spcBef>
                <a:spcPct val="20000"/>
              </a:spcBef>
            </a:pPr>
            <a:r>
              <a:rPr lang="en-US" altLang="en-US" sz="900" dirty="0"/>
              <a:t>Namibia</a:t>
            </a:r>
          </a:p>
          <a:p>
            <a:pPr marL="63500" defTabSz="973138">
              <a:spcBef>
                <a:spcPct val="20000"/>
              </a:spcBef>
            </a:pPr>
            <a:r>
              <a:rPr lang="en-US" altLang="en-US" sz="900" dirty="0"/>
              <a:t>Nauru</a:t>
            </a:r>
          </a:p>
          <a:p>
            <a:pPr marL="63500" defTabSz="973138">
              <a:spcBef>
                <a:spcPct val="20000"/>
              </a:spcBef>
            </a:pPr>
            <a:r>
              <a:rPr lang="en-US" altLang="en-US" sz="900" dirty="0"/>
              <a:t>Nicaragua</a:t>
            </a:r>
          </a:p>
          <a:p>
            <a:pPr marL="63500" defTabSz="973138">
              <a:spcBef>
                <a:spcPct val="20000"/>
              </a:spcBef>
            </a:pPr>
            <a:r>
              <a:rPr lang="en-US" altLang="en-US" sz="900" dirty="0"/>
              <a:t>Qatar</a:t>
            </a:r>
          </a:p>
          <a:p>
            <a:pPr marL="63500" defTabSz="973138">
              <a:spcBef>
                <a:spcPct val="20000"/>
              </a:spcBef>
            </a:pPr>
            <a:r>
              <a:rPr lang="en-US" altLang="en-US" sz="900" dirty="0"/>
              <a:t>Russian Federation</a:t>
            </a:r>
          </a:p>
          <a:p>
            <a:pPr marL="63500" defTabSz="973138">
              <a:spcBef>
                <a:spcPct val="20000"/>
              </a:spcBef>
            </a:pPr>
            <a:r>
              <a:rPr lang="en-US" altLang="en-US" sz="900" dirty="0"/>
              <a:t>Saint Lucia</a:t>
            </a:r>
          </a:p>
          <a:p>
            <a:pPr marL="63500" defTabSz="973138">
              <a:spcBef>
                <a:spcPct val="20000"/>
              </a:spcBef>
            </a:pPr>
            <a:r>
              <a:rPr lang="en-US" altLang="en-US" sz="900" dirty="0"/>
              <a:t>Serbia</a:t>
            </a:r>
          </a:p>
          <a:p>
            <a:pPr marL="63500" defTabSz="973138">
              <a:spcBef>
                <a:spcPct val="20000"/>
              </a:spcBef>
            </a:pPr>
            <a:r>
              <a:rPr lang="en-US" altLang="en-US" sz="900" dirty="0"/>
              <a:t>Slovakia</a:t>
            </a:r>
          </a:p>
          <a:p>
            <a:pPr marL="63500" defTabSz="973138">
              <a:spcBef>
                <a:spcPct val="20000"/>
              </a:spcBef>
            </a:pPr>
            <a:r>
              <a:rPr lang="en-US" altLang="en-US" sz="900" dirty="0"/>
              <a:t>Slovenia</a:t>
            </a:r>
          </a:p>
          <a:p>
            <a:pPr marL="63500" defTabSz="973138">
              <a:spcBef>
                <a:spcPct val="20000"/>
              </a:spcBef>
            </a:pPr>
            <a:r>
              <a:rPr lang="en-US" altLang="en-US" sz="900" dirty="0"/>
              <a:t>South Africa</a:t>
            </a:r>
          </a:p>
          <a:p>
            <a:pPr marL="63500" defTabSz="973138">
              <a:spcBef>
                <a:spcPct val="20000"/>
              </a:spcBef>
            </a:pPr>
            <a:r>
              <a:rPr lang="en-US" altLang="en-US" sz="900" dirty="0"/>
              <a:t>Turkey</a:t>
            </a:r>
          </a:p>
          <a:p>
            <a:pPr marL="63500" defTabSz="973138">
              <a:spcBef>
                <a:spcPct val="20000"/>
              </a:spcBef>
            </a:pPr>
            <a:r>
              <a:rPr lang="en-US" altLang="en-US" sz="900" dirty="0"/>
              <a:t>United Arab Emirates</a:t>
            </a:r>
          </a:p>
          <a:p>
            <a:pPr marL="63500" defTabSz="973138">
              <a:spcBef>
                <a:spcPct val="20000"/>
              </a:spcBef>
            </a:pPr>
            <a:r>
              <a:rPr lang="en-US" altLang="en-US" sz="900" dirty="0"/>
              <a:t>Viet Nam</a:t>
            </a:r>
          </a:p>
          <a:p>
            <a:pPr marL="63500" defTabSz="973138">
              <a:spcBef>
                <a:spcPct val="20000"/>
              </a:spcBef>
            </a:pPr>
            <a:endParaRPr lang="en-US" altLang="en-US" sz="900" dirty="0"/>
          </a:p>
        </p:txBody>
      </p:sp>
      <p:sp>
        <p:nvSpPr>
          <p:cNvPr id="26640" name="Line 37"/>
          <p:cNvSpPr>
            <a:spLocks noChangeShapeType="1"/>
          </p:cNvSpPr>
          <p:nvPr/>
        </p:nvSpPr>
        <p:spPr bwMode="auto">
          <a:xfrm>
            <a:off x="4139398" y="959656"/>
            <a:ext cx="19455" cy="5760060"/>
          </a:xfrm>
          <a:prstGeom prst="line">
            <a:avLst/>
          </a:prstGeom>
          <a:noFill/>
          <a:ln w="38100">
            <a:solidFill>
              <a:srgbClr val="000000"/>
            </a:solidFill>
            <a:round/>
            <a:headEnd/>
            <a:tailEnd/>
          </a:ln>
        </p:spPr>
        <p:txBody>
          <a:bodyPr/>
          <a:lstStyle/>
          <a:p>
            <a:endParaRPr lang="en-US"/>
          </a:p>
        </p:txBody>
      </p:sp>
      <p:sp>
        <p:nvSpPr>
          <p:cNvPr id="26641" name="Text Box 77"/>
          <p:cNvSpPr txBox="1">
            <a:spLocks noChangeArrowheads="1"/>
          </p:cNvSpPr>
          <p:nvPr/>
        </p:nvSpPr>
        <p:spPr bwMode="auto">
          <a:xfrm>
            <a:off x="56088" y="-112454"/>
            <a:ext cx="6471067" cy="830997"/>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6 - </a:t>
            </a:r>
            <a:r>
              <a:rPr lang="en-GB" altLang="en-US" sz="3200" dirty="0">
                <a:solidFill>
                  <a:srgbClr val="CC0000"/>
                </a:solidFill>
              </a:rPr>
              <a:t>Regular Budget Assessments</a:t>
            </a:r>
            <a:br>
              <a:rPr lang="en-GB" altLang="en-US" sz="3600" dirty="0"/>
            </a:br>
            <a:r>
              <a:rPr lang="en-GB" altLang="en-US" dirty="0"/>
              <a:t>Fully paid in 2018 and 2019 (As of 30 April)</a:t>
            </a:r>
          </a:p>
        </p:txBody>
      </p:sp>
      <p:sp>
        <p:nvSpPr>
          <p:cNvPr id="26642" name="Rectangle 48"/>
          <p:cNvSpPr>
            <a:spLocks/>
          </p:cNvSpPr>
          <p:nvPr/>
        </p:nvSpPr>
        <p:spPr bwMode="auto">
          <a:xfrm>
            <a:off x="7880499" y="350156"/>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26644" name="Text Box 7"/>
          <p:cNvSpPr txBox="1">
            <a:spLocks noChangeArrowheads="1"/>
          </p:cNvSpPr>
          <p:nvPr/>
        </p:nvSpPr>
        <p:spPr bwMode="auto">
          <a:xfrm>
            <a:off x="942853" y="5217107"/>
            <a:ext cx="184150" cy="237755"/>
          </a:xfrm>
          <a:prstGeom prst="rect">
            <a:avLst/>
          </a:prstGeom>
          <a:noFill/>
          <a:ln w="9525">
            <a:noFill/>
            <a:miter lim="800000"/>
            <a:headEnd/>
            <a:tailEnd/>
          </a:ln>
        </p:spPr>
        <p:txBody>
          <a:bodyPr wrap="none">
            <a:spAutoFit/>
          </a:bodyPr>
          <a:lstStyle/>
          <a:p>
            <a:endParaRPr lang="en-US" altLang="en-US" sz="900"/>
          </a:p>
        </p:txBody>
      </p:sp>
      <p:sp>
        <p:nvSpPr>
          <p:cNvPr id="26645" name="Line 58"/>
          <p:cNvSpPr>
            <a:spLocks noChangeShapeType="1"/>
          </p:cNvSpPr>
          <p:nvPr/>
        </p:nvSpPr>
        <p:spPr bwMode="auto">
          <a:xfrm>
            <a:off x="-184272" y="1295807"/>
            <a:ext cx="1487488" cy="0"/>
          </a:xfrm>
          <a:prstGeom prst="line">
            <a:avLst/>
          </a:prstGeom>
          <a:noFill/>
          <a:ln w="9525">
            <a:noFill/>
            <a:round/>
            <a:headEnd/>
            <a:tailEnd/>
          </a:ln>
        </p:spPr>
        <p:txBody>
          <a:bodyPr wrap="none"/>
          <a:lstStyle/>
          <a:p>
            <a:endParaRPr lang="en-US"/>
          </a:p>
        </p:txBody>
      </p:sp>
      <p:sp>
        <p:nvSpPr>
          <p:cNvPr id="26647" name="Line 64"/>
          <p:cNvSpPr>
            <a:spLocks noChangeShapeType="1"/>
          </p:cNvSpPr>
          <p:nvPr/>
        </p:nvSpPr>
        <p:spPr bwMode="auto">
          <a:xfrm>
            <a:off x="3014878" y="1404142"/>
            <a:ext cx="1558925" cy="0"/>
          </a:xfrm>
          <a:prstGeom prst="line">
            <a:avLst/>
          </a:prstGeom>
          <a:noFill/>
          <a:ln w="9525">
            <a:noFill/>
            <a:round/>
            <a:headEnd/>
            <a:tailEnd/>
          </a:ln>
        </p:spPr>
        <p:txBody>
          <a:bodyPr wrap="none"/>
          <a:lstStyle/>
          <a:p>
            <a:endParaRPr lang="en-US"/>
          </a:p>
        </p:txBody>
      </p:sp>
      <p:sp>
        <p:nvSpPr>
          <p:cNvPr id="26648" name="Line 66"/>
          <p:cNvSpPr>
            <a:spLocks noChangeShapeType="1"/>
          </p:cNvSpPr>
          <p:nvPr/>
        </p:nvSpPr>
        <p:spPr bwMode="auto">
          <a:xfrm>
            <a:off x="4966435" y="1710128"/>
            <a:ext cx="1557338" cy="0"/>
          </a:xfrm>
          <a:prstGeom prst="line">
            <a:avLst/>
          </a:prstGeom>
          <a:noFill/>
          <a:ln w="9525">
            <a:noFill/>
            <a:round/>
            <a:headEnd/>
            <a:tailEnd/>
          </a:ln>
        </p:spPr>
        <p:txBody>
          <a:bodyPr wrap="none"/>
          <a:lstStyle/>
          <a:p>
            <a:endParaRPr lang="en-US"/>
          </a:p>
        </p:txBody>
      </p:sp>
      <p:sp>
        <p:nvSpPr>
          <p:cNvPr id="26649" name="Line 68"/>
          <p:cNvSpPr>
            <a:spLocks noChangeShapeType="1"/>
          </p:cNvSpPr>
          <p:nvPr/>
        </p:nvSpPr>
        <p:spPr bwMode="auto">
          <a:xfrm>
            <a:off x="6372960" y="1710128"/>
            <a:ext cx="1609725" cy="0"/>
          </a:xfrm>
          <a:prstGeom prst="line">
            <a:avLst/>
          </a:prstGeom>
          <a:noFill/>
          <a:ln w="9525">
            <a:noFill/>
            <a:round/>
            <a:headEnd/>
            <a:tailEnd/>
          </a:ln>
        </p:spPr>
        <p:txBody>
          <a:bodyPr wrap="none"/>
          <a:lstStyle/>
          <a:p>
            <a:endParaRPr lang="en-US"/>
          </a:p>
        </p:txBody>
      </p:sp>
      <p:sp>
        <p:nvSpPr>
          <p:cNvPr id="26650" name="Text Box 38"/>
          <p:cNvSpPr txBox="1">
            <a:spLocks noChangeArrowheads="1"/>
          </p:cNvSpPr>
          <p:nvPr/>
        </p:nvSpPr>
        <p:spPr bwMode="auto">
          <a:xfrm>
            <a:off x="1627803" y="652001"/>
            <a:ext cx="626411" cy="282849"/>
          </a:xfrm>
          <a:prstGeom prst="rect">
            <a:avLst/>
          </a:prstGeom>
          <a:noFill/>
          <a:ln w="9525">
            <a:solidFill>
              <a:srgbClr val="000000"/>
            </a:solidFill>
            <a:miter lim="800000"/>
            <a:headEnd/>
            <a:tailEnd/>
          </a:ln>
        </p:spPr>
        <p:txBody>
          <a:bodyPr wrap="square" lIns="97234" tIns="48617" rIns="97234" bIns="48617">
            <a:spAutoFit/>
          </a:bodyPr>
          <a:lstStyle/>
          <a:p>
            <a:pPr algn="ctr" defTabSz="973138"/>
            <a:r>
              <a:rPr lang="en-US" altLang="en-US" sz="1200" dirty="0">
                <a:ea typeface="ＭＳ Ｐゴシック" charset="-128"/>
              </a:rPr>
              <a:t>2018</a:t>
            </a:r>
          </a:p>
        </p:txBody>
      </p:sp>
      <p:grpSp>
        <p:nvGrpSpPr>
          <p:cNvPr id="26656" name="Group 82"/>
          <p:cNvGrpSpPr>
            <a:grpSpLocks/>
          </p:cNvGrpSpPr>
          <p:nvPr/>
        </p:nvGrpSpPr>
        <p:grpSpPr bwMode="auto">
          <a:xfrm>
            <a:off x="7983539" y="2377546"/>
            <a:ext cx="1673225" cy="616053"/>
            <a:chOff x="4824" y="1327"/>
            <a:chExt cx="977" cy="357"/>
          </a:xfrm>
        </p:grpSpPr>
        <p:grpSp>
          <p:nvGrpSpPr>
            <p:cNvPr id="26658" name="Group 83"/>
            <p:cNvGrpSpPr>
              <a:grpSpLocks/>
            </p:cNvGrpSpPr>
            <p:nvPr/>
          </p:nvGrpSpPr>
          <p:grpSpPr bwMode="auto">
            <a:xfrm>
              <a:off x="4830" y="1327"/>
              <a:ext cx="971" cy="357"/>
              <a:chOff x="4830" y="1327"/>
              <a:chExt cx="971" cy="357"/>
            </a:xfrm>
          </p:grpSpPr>
          <p:sp>
            <p:nvSpPr>
              <p:cNvPr id="26660" name="Text Box 84"/>
              <p:cNvSpPr txBox="1">
                <a:spLocks noChangeArrowheads="1"/>
              </p:cNvSpPr>
              <p:nvPr/>
            </p:nvSpPr>
            <p:spPr bwMode="auto">
              <a:xfrm>
                <a:off x="4830" y="1327"/>
                <a:ext cx="576" cy="147"/>
              </a:xfrm>
              <a:prstGeom prst="rect">
                <a:avLst/>
              </a:prstGeom>
              <a:noFill/>
              <a:ln w="9525">
                <a:noFill/>
                <a:miter lim="800000"/>
                <a:headEnd/>
                <a:tailEnd/>
              </a:ln>
            </p:spPr>
            <p:txBody>
              <a:bodyPr wrap="none">
                <a:spAutoFit/>
              </a:bodyPr>
              <a:lstStyle/>
              <a:p>
                <a:r>
                  <a:rPr lang="en-US" altLang="en-US" sz="1000" b="1">
                    <a:solidFill>
                      <a:srgbClr val="CC0000"/>
                    </a:solidFill>
                  </a:rPr>
                  <a:t>Regular budget</a:t>
                </a:r>
              </a:p>
            </p:txBody>
          </p:sp>
          <p:sp>
            <p:nvSpPr>
              <p:cNvPr id="26661" name="Text Box 85"/>
              <p:cNvSpPr txBox="1">
                <a:spLocks noChangeArrowheads="1"/>
              </p:cNvSpPr>
              <p:nvPr/>
            </p:nvSpPr>
            <p:spPr bwMode="auto">
              <a:xfrm>
                <a:off x="4830" y="1429"/>
                <a:ext cx="971" cy="148"/>
              </a:xfrm>
              <a:prstGeom prst="rect">
                <a:avLst/>
              </a:prstGeom>
              <a:noFill/>
              <a:ln w="9525">
                <a:noFill/>
                <a:miter lim="800000"/>
                <a:headEnd/>
                <a:tailEnd/>
              </a:ln>
            </p:spPr>
            <p:txBody>
              <a:bodyPr>
                <a:spAutoFit/>
              </a:bodyPr>
              <a:lstStyle/>
              <a:p>
                <a:r>
                  <a:rPr lang="en-US" altLang="en-US" sz="1000" b="1">
                    <a:solidFill>
                      <a:srgbClr val="B2B2B2"/>
                    </a:solidFill>
                  </a:rPr>
                  <a:t>Peacekeeping</a:t>
                </a:r>
              </a:p>
            </p:txBody>
          </p:sp>
          <p:sp>
            <p:nvSpPr>
              <p:cNvPr id="26662" name="Text Box 86"/>
              <p:cNvSpPr txBox="1">
                <a:spLocks noChangeArrowheads="1"/>
              </p:cNvSpPr>
              <p:nvPr/>
            </p:nvSpPr>
            <p:spPr bwMode="auto">
              <a:xfrm>
                <a:off x="4830" y="1537"/>
                <a:ext cx="393" cy="147"/>
              </a:xfrm>
              <a:prstGeom prst="rect">
                <a:avLst/>
              </a:prstGeom>
              <a:noFill/>
              <a:ln w="9525">
                <a:noFill/>
                <a:miter lim="800000"/>
                <a:headEnd/>
                <a:tailEnd/>
              </a:ln>
            </p:spPr>
            <p:txBody>
              <a:bodyPr wrap="none">
                <a:spAutoFit/>
              </a:bodyPr>
              <a:lstStyle/>
              <a:p>
                <a:r>
                  <a:rPr lang="en-US" altLang="en-US" sz="1000" b="1">
                    <a:solidFill>
                      <a:srgbClr val="B2B2B2"/>
                    </a:solidFill>
                  </a:rPr>
                  <a:t>Tribunals</a:t>
                </a:r>
              </a:p>
            </p:txBody>
          </p:sp>
        </p:grpSp>
        <p:sp>
          <p:nvSpPr>
            <p:cNvPr id="26659" name="Rectangle 88"/>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sp>
        <p:nvSpPr>
          <p:cNvPr id="50" name="Line 64"/>
          <p:cNvSpPr>
            <a:spLocks noChangeShapeType="1"/>
          </p:cNvSpPr>
          <p:nvPr/>
        </p:nvSpPr>
        <p:spPr bwMode="auto">
          <a:xfrm>
            <a:off x="-1051775" y="1330449"/>
            <a:ext cx="1558925" cy="0"/>
          </a:xfrm>
          <a:prstGeom prst="line">
            <a:avLst/>
          </a:prstGeom>
          <a:noFill/>
          <a:ln w="9525">
            <a:noFill/>
            <a:round/>
            <a:headEnd/>
            <a:tailEnd/>
          </a:ln>
        </p:spPr>
        <p:txBody>
          <a:bodyPr wrap="none"/>
          <a:lstStyle/>
          <a:p>
            <a:endParaRPr lang="en-US"/>
          </a:p>
        </p:txBody>
      </p:sp>
      <p:sp>
        <p:nvSpPr>
          <p:cNvPr id="51" name="Line 66"/>
          <p:cNvSpPr>
            <a:spLocks noChangeShapeType="1"/>
          </p:cNvSpPr>
          <p:nvPr/>
        </p:nvSpPr>
        <p:spPr bwMode="auto">
          <a:xfrm>
            <a:off x="763467" y="1200325"/>
            <a:ext cx="1557337" cy="0"/>
          </a:xfrm>
          <a:prstGeom prst="line">
            <a:avLst/>
          </a:prstGeom>
          <a:noFill/>
          <a:ln w="9525">
            <a:noFill/>
            <a:round/>
            <a:headEnd/>
            <a:tailEnd/>
          </a:ln>
        </p:spPr>
        <p:txBody>
          <a:bodyPr wrap="none"/>
          <a:lstStyle/>
          <a:p>
            <a:endParaRPr lang="en-US"/>
          </a:p>
        </p:txBody>
      </p:sp>
      <p:sp>
        <p:nvSpPr>
          <p:cNvPr id="52" name="Line 68"/>
          <p:cNvSpPr>
            <a:spLocks noChangeShapeType="1"/>
          </p:cNvSpPr>
          <p:nvPr/>
        </p:nvSpPr>
        <p:spPr bwMode="auto">
          <a:xfrm>
            <a:off x="2362078" y="1373900"/>
            <a:ext cx="1609725" cy="0"/>
          </a:xfrm>
          <a:prstGeom prst="line">
            <a:avLst/>
          </a:prstGeom>
          <a:noFill/>
          <a:ln w="9525">
            <a:noFill/>
            <a:round/>
            <a:headEnd/>
            <a:tailEnd/>
          </a:ln>
        </p:spPr>
        <p:txBody>
          <a:bodyPr wrap="none"/>
          <a:lstStyle/>
          <a:p>
            <a:endParaRPr lang="en-US"/>
          </a:p>
        </p:txBody>
      </p:sp>
      <p:sp>
        <p:nvSpPr>
          <p:cNvPr id="58" name="Line 64"/>
          <p:cNvSpPr>
            <a:spLocks noChangeShapeType="1"/>
          </p:cNvSpPr>
          <p:nvPr/>
        </p:nvSpPr>
        <p:spPr bwMode="auto">
          <a:xfrm>
            <a:off x="-899376" y="1488952"/>
            <a:ext cx="1558925" cy="0"/>
          </a:xfrm>
          <a:prstGeom prst="line">
            <a:avLst/>
          </a:prstGeom>
          <a:noFill/>
          <a:ln w="9525">
            <a:noFill/>
            <a:round/>
            <a:headEnd/>
            <a:tailEnd/>
          </a:ln>
        </p:spPr>
        <p:txBody>
          <a:bodyPr wrap="none"/>
          <a:lstStyle/>
          <a:p>
            <a:endParaRPr lang="en-US" dirty="0"/>
          </a:p>
        </p:txBody>
      </p:sp>
      <p:sp>
        <p:nvSpPr>
          <p:cNvPr id="59" name="Line 66"/>
          <p:cNvSpPr>
            <a:spLocks noChangeShapeType="1"/>
          </p:cNvSpPr>
          <p:nvPr/>
        </p:nvSpPr>
        <p:spPr bwMode="auto">
          <a:xfrm>
            <a:off x="1066678" y="1390199"/>
            <a:ext cx="1557338" cy="0"/>
          </a:xfrm>
          <a:prstGeom prst="line">
            <a:avLst/>
          </a:prstGeom>
          <a:noFill/>
          <a:ln w="9525">
            <a:noFill/>
            <a:round/>
            <a:headEnd/>
            <a:tailEnd/>
          </a:ln>
        </p:spPr>
        <p:txBody>
          <a:bodyPr wrap="none"/>
          <a:lstStyle/>
          <a:p>
            <a:endParaRPr lang="en-US"/>
          </a:p>
        </p:txBody>
      </p:sp>
      <p:sp>
        <p:nvSpPr>
          <p:cNvPr id="60" name="Line 68"/>
          <p:cNvSpPr>
            <a:spLocks noChangeShapeType="1"/>
          </p:cNvSpPr>
          <p:nvPr/>
        </p:nvSpPr>
        <p:spPr bwMode="auto">
          <a:xfrm>
            <a:off x="2486760" y="1693898"/>
            <a:ext cx="1609725" cy="0"/>
          </a:xfrm>
          <a:prstGeom prst="line">
            <a:avLst/>
          </a:prstGeom>
          <a:noFill/>
          <a:ln w="9525">
            <a:noFill/>
            <a:round/>
            <a:headEnd/>
            <a:tailEnd/>
          </a:ln>
        </p:spPr>
        <p:txBody>
          <a:bodyPr wrap="none"/>
          <a:lstStyle/>
          <a:p>
            <a:endParaRPr lang="en-US"/>
          </a:p>
        </p:txBody>
      </p:sp>
      <p:sp>
        <p:nvSpPr>
          <p:cNvPr id="85" name="Rectangle 36"/>
          <p:cNvSpPr>
            <a:spLocks noChangeArrowheads="1"/>
          </p:cNvSpPr>
          <p:nvPr/>
        </p:nvSpPr>
        <p:spPr bwMode="auto">
          <a:xfrm>
            <a:off x="4249584" y="935202"/>
            <a:ext cx="1285875"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JAN</a:t>
            </a:r>
            <a:r>
              <a:rPr lang="en-US" altLang="en-US" sz="900" dirty="0"/>
              <a:t>.</a:t>
            </a:r>
          </a:p>
          <a:p>
            <a:pPr marL="63500" defTabSz="973138">
              <a:spcBef>
                <a:spcPct val="20000"/>
              </a:spcBef>
            </a:pPr>
            <a:r>
              <a:rPr lang="en-US" altLang="en-US" sz="900" dirty="0"/>
              <a:t>Armenia</a:t>
            </a:r>
          </a:p>
          <a:p>
            <a:pPr marL="63500" defTabSz="973138">
              <a:spcBef>
                <a:spcPct val="20000"/>
              </a:spcBef>
            </a:pPr>
            <a:r>
              <a:rPr lang="en-US" altLang="en-US" sz="900" dirty="0"/>
              <a:t>Australia</a:t>
            </a:r>
          </a:p>
          <a:p>
            <a:pPr marL="63500" defTabSz="973138">
              <a:spcBef>
                <a:spcPct val="20000"/>
              </a:spcBef>
            </a:pPr>
            <a:r>
              <a:rPr lang="en-US" altLang="en-US" sz="900" dirty="0"/>
              <a:t>Azerbaijan</a:t>
            </a:r>
          </a:p>
          <a:p>
            <a:pPr marL="63500" defTabSz="973138">
              <a:spcBef>
                <a:spcPct val="20000"/>
              </a:spcBef>
            </a:pPr>
            <a:r>
              <a:rPr lang="en-US" altLang="en-US" sz="900" dirty="0"/>
              <a:t>Bahrain</a:t>
            </a:r>
          </a:p>
          <a:p>
            <a:pPr marL="63500" defTabSz="973138">
              <a:spcBef>
                <a:spcPct val="20000"/>
              </a:spcBef>
            </a:pPr>
            <a:r>
              <a:rPr lang="en-US" altLang="en-US" sz="900" dirty="0"/>
              <a:t>Bhutan</a:t>
            </a:r>
          </a:p>
          <a:p>
            <a:pPr marL="63500" defTabSz="973138">
              <a:spcBef>
                <a:spcPct val="20000"/>
              </a:spcBef>
            </a:pPr>
            <a:r>
              <a:rPr lang="en-US" altLang="en-US" sz="900" dirty="0"/>
              <a:t>Bulgaria</a:t>
            </a:r>
          </a:p>
          <a:p>
            <a:pPr marL="63500" defTabSz="973138">
              <a:spcBef>
                <a:spcPct val="20000"/>
              </a:spcBef>
            </a:pPr>
            <a:r>
              <a:rPr lang="en-US" altLang="en-US" sz="900" dirty="0"/>
              <a:t>Canada</a:t>
            </a:r>
          </a:p>
          <a:p>
            <a:pPr marL="63500" defTabSz="973138">
              <a:spcBef>
                <a:spcPct val="20000"/>
              </a:spcBef>
            </a:pPr>
            <a:r>
              <a:rPr lang="en-US" altLang="en-US" sz="900" dirty="0"/>
              <a:t>Cuba</a:t>
            </a:r>
          </a:p>
          <a:p>
            <a:pPr marL="63500" defTabSz="973138">
              <a:spcBef>
                <a:spcPct val="20000"/>
              </a:spcBef>
            </a:pPr>
            <a:r>
              <a:rPr lang="en-US" altLang="en-US" sz="900" dirty="0"/>
              <a:t>Cyprus</a:t>
            </a:r>
          </a:p>
          <a:p>
            <a:pPr marL="63500" defTabSz="973138">
              <a:spcBef>
                <a:spcPct val="20000"/>
              </a:spcBef>
            </a:pPr>
            <a:r>
              <a:rPr lang="en-US" altLang="en-US" sz="900" dirty="0"/>
              <a:t>Denmark</a:t>
            </a:r>
          </a:p>
          <a:p>
            <a:pPr marL="63500" defTabSz="973138">
              <a:spcBef>
                <a:spcPct val="20000"/>
              </a:spcBef>
            </a:pPr>
            <a:r>
              <a:rPr lang="en-US" altLang="en-US" sz="900" dirty="0"/>
              <a:t>Dominican Republic</a:t>
            </a:r>
          </a:p>
          <a:p>
            <a:pPr marL="63500" defTabSz="973138">
              <a:spcBef>
                <a:spcPct val="20000"/>
              </a:spcBef>
            </a:pPr>
            <a:r>
              <a:rPr lang="en-US" altLang="en-US" sz="900" dirty="0"/>
              <a:t>Estonia</a:t>
            </a:r>
          </a:p>
          <a:p>
            <a:pPr marL="63500" defTabSz="973138">
              <a:spcBef>
                <a:spcPct val="20000"/>
              </a:spcBef>
            </a:pPr>
            <a:r>
              <a:rPr lang="en-US" altLang="en-US" sz="900" dirty="0"/>
              <a:t>Finland</a:t>
            </a:r>
          </a:p>
          <a:p>
            <a:pPr marL="63500" defTabSz="973138">
              <a:spcBef>
                <a:spcPct val="20000"/>
              </a:spcBef>
            </a:pPr>
            <a:r>
              <a:rPr lang="en-US" altLang="en-US" sz="900" dirty="0"/>
              <a:t>Hungary</a:t>
            </a:r>
          </a:p>
          <a:p>
            <a:pPr marL="63500" defTabSz="973138">
              <a:spcBef>
                <a:spcPct val="20000"/>
              </a:spcBef>
            </a:pPr>
            <a:r>
              <a:rPr lang="en-US" altLang="en-US" sz="900" dirty="0"/>
              <a:t>India</a:t>
            </a:r>
          </a:p>
          <a:p>
            <a:pPr marL="63500" defTabSz="973138">
              <a:spcBef>
                <a:spcPct val="20000"/>
              </a:spcBef>
            </a:pPr>
            <a:r>
              <a:rPr lang="en-US" altLang="en-US" sz="900" dirty="0"/>
              <a:t>Ireland</a:t>
            </a:r>
          </a:p>
          <a:p>
            <a:pPr marL="63500" defTabSz="973138">
              <a:spcBef>
                <a:spcPct val="20000"/>
              </a:spcBef>
            </a:pPr>
            <a:r>
              <a:rPr lang="en-US" altLang="en-US" sz="900" dirty="0"/>
              <a:t>Kenya</a:t>
            </a:r>
          </a:p>
          <a:p>
            <a:pPr marL="63500" defTabSz="973138">
              <a:spcBef>
                <a:spcPct val="20000"/>
              </a:spcBef>
            </a:pPr>
            <a:r>
              <a:rPr lang="en-US" altLang="en-US" sz="900" dirty="0"/>
              <a:t>Latvia</a:t>
            </a:r>
          </a:p>
          <a:p>
            <a:pPr marL="63500" defTabSz="973138">
              <a:spcBef>
                <a:spcPct val="20000"/>
              </a:spcBef>
            </a:pPr>
            <a:r>
              <a:rPr lang="en-US" altLang="en-US" sz="900" dirty="0"/>
              <a:t>Liechtenstein</a:t>
            </a:r>
          </a:p>
          <a:p>
            <a:pPr marL="63500" defTabSz="973138">
              <a:spcBef>
                <a:spcPct val="20000"/>
              </a:spcBef>
            </a:pPr>
            <a:r>
              <a:rPr lang="en-US" altLang="en-US" sz="900" dirty="0"/>
              <a:t>Luxembourg</a:t>
            </a:r>
          </a:p>
          <a:p>
            <a:pPr marL="63500" defTabSz="973138">
              <a:spcBef>
                <a:spcPct val="20000"/>
              </a:spcBef>
            </a:pPr>
            <a:r>
              <a:rPr lang="en-US" altLang="en-US" sz="900" dirty="0"/>
              <a:t>Malawi</a:t>
            </a:r>
          </a:p>
          <a:p>
            <a:pPr marL="63500" defTabSz="973138">
              <a:spcBef>
                <a:spcPct val="20000"/>
              </a:spcBef>
            </a:pPr>
            <a:r>
              <a:rPr lang="en-US" altLang="en-US" sz="900" dirty="0"/>
              <a:t>Malaysia</a:t>
            </a:r>
          </a:p>
          <a:p>
            <a:pPr marL="63500" defTabSz="973138">
              <a:spcBef>
                <a:spcPct val="20000"/>
              </a:spcBef>
            </a:pPr>
            <a:r>
              <a:rPr lang="en-US" altLang="en-US" sz="900" dirty="0"/>
              <a:t>Netherlands</a:t>
            </a:r>
          </a:p>
          <a:p>
            <a:pPr marL="63500" defTabSz="973138">
              <a:spcBef>
                <a:spcPct val="20000"/>
              </a:spcBef>
            </a:pPr>
            <a:r>
              <a:rPr lang="en-US" altLang="en-US" sz="900" dirty="0"/>
              <a:t>New Zealand</a:t>
            </a:r>
          </a:p>
          <a:p>
            <a:pPr marL="63500" defTabSz="973138">
              <a:spcBef>
                <a:spcPct val="20000"/>
              </a:spcBef>
            </a:pPr>
            <a:r>
              <a:rPr lang="en-US" altLang="en-US" sz="900" dirty="0"/>
              <a:t>Norway</a:t>
            </a:r>
          </a:p>
          <a:p>
            <a:pPr marL="63500" defTabSz="973138">
              <a:spcBef>
                <a:spcPct val="20000"/>
              </a:spcBef>
            </a:pPr>
            <a:r>
              <a:rPr lang="en-US" altLang="en-US" sz="900" dirty="0"/>
              <a:t>Poland</a:t>
            </a:r>
          </a:p>
          <a:p>
            <a:pPr marL="63500" defTabSz="973138">
              <a:spcBef>
                <a:spcPct val="20000"/>
              </a:spcBef>
            </a:pPr>
            <a:r>
              <a:rPr lang="en-US" altLang="en-US" sz="900" dirty="0"/>
              <a:t>Rwanda</a:t>
            </a:r>
          </a:p>
          <a:p>
            <a:pPr marL="63500" defTabSz="973138">
              <a:spcBef>
                <a:spcPct val="20000"/>
              </a:spcBef>
            </a:pPr>
            <a:r>
              <a:rPr lang="en-US" altLang="en-US" sz="900" dirty="0"/>
              <a:t>Singapore</a:t>
            </a:r>
          </a:p>
          <a:p>
            <a:pPr marL="63500" defTabSz="973138">
              <a:spcBef>
                <a:spcPct val="20000"/>
              </a:spcBef>
            </a:pPr>
            <a:r>
              <a:rPr lang="en-US" altLang="en-US" sz="900" dirty="0"/>
              <a:t>Solomon Islands</a:t>
            </a:r>
          </a:p>
          <a:p>
            <a:pPr marL="63500" defTabSz="973138">
              <a:spcBef>
                <a:spcPct val="20000"/>
              </a:spcBef>
            </a:pPr>
            <a:r>
              <a:rPr lang="en-US" altLang="en-US" sz="900" dirty="0"/>
              <a:t>Sweden</a:t>
            </a:r>
          </a:p>
          <a:p>
            <a:pPr marL="63500" defTabSz="973138">
              <a:spcBef>
                <a:spcPct val="20000"/>
              </a:spcBef>
            </a:pPr>
            <a:r>
              <a:rPr lang="en-US" altLang="en-US" sz="900" dirty="0"/>
              <a:t>Switzerland</a:t>
            </a:r>
          </a:p>
          <a:p>
            <a:pPr marL="63500" defTabSz="973138">
              <a:spcBef>
                <a:spcPct val="20000"/>
              </a:spcBef>
            </a:pPr>
            <a:r>
              <a:rPr lang="en-US" altLang="en-US" sz="900" dirty="0"/>
              <a:t>Thailand</a:t>
            </a:r>
          </a:p>
          <a:p>
            <a:pPr marL="63500" defTabSz="973138">
              <a:spcBef>
                <a:spcPct val="20000"/>
              </a:spcBef>
            </a:pPr>
            <a:r>
              <a:rPr lang="en-US" altLang="en-US" sz="900" dirty="0"/>
              <a:t>Tuvalu</a:t>
            </a:r>
          </a:p>
          <a:p>
            <a:pPr marL="63500" defTabSz="973138">
              <a:spcBef>
                <a:spcPct val="20000"/>
              </a:spcBef>
            </a:pPr>
            <a:r>
              <a:rPr lang="en-US" altLang="en-US" sz="900" dirty="0"/>
              <a:t>Ukraine</a:t>
            </a:r>
          </a:p>
          <a:p>
            <a:pPr marL="63500" defTabSz="973138">
              <a:spcBef>
                <a:spcPct val="20000"/>
              </a:spcBef>
            </a:pPr>
            <a:endParaRPr lang="en-US" altLang="en-US" sz="900" dirty="0"/>
          </a:p>
        </p:txBody>
      </p:sp>
      <p:sp>
        <p:nvSpPr>
          <p:cNvPr id="47" name="Rectangle 30"/>
          <p:cNvSpPr>
            <a:spLocks noChangeArrowheads="1"/>
          </p:cNvSpPr>
          <p:nvPr/>
        </p:nvSpPr>
        <p:spPr bwMode="auto">
          <a:xfrm>
            <a:off x="6204827" y="945154"/>
            <a:ext cx="999189"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MAR</a:t>
            </a:r>
            <a:r>
              <a:rPr lang="en-US" altLang="en-US" sz="900" dirty="0"/>
              <a:t>.</a:t>
            </a:r>
          </a:p>
          <a:p>
            <a:pPr defTabSz="973138">
              <a:spcBef>
                <a:spcPct val="20000"/>
              </a:spcBef>
            </a:pPr>
            <a:r>
              <a:rPr lang="en-US" altLang="en-US" sz="900" dirty="0"/>
              <a:t>Belgium</a:t>
            </a:r>
          </a:p>
          <a:p>
            <a:pPr defTabSz="973138">
              <a:spcBef>
                <a:spcPct val="20000"/>
              </a:spcBef>
            </a:pPr>
            <a:r>
              <a:rPr lang="en-US" altLang="en-US" sz="900" dirty="0"/>
              <a:t>Croatia</a:t>
            </a:r>
          </a:p>
          <a:p>
            <a:pPr defTabSz="973138">
              <a:spcBef>
                <a:spcPct val="20000"/>
              </a:spcBef>
            </a:pPr>
            <a:r>
              <a:rPr lang="en-US" altLang="en-US" sz="900" dirty="0"/>
              <a:t>Czech Republic</a:t>
            </a:r>
          </a:p>
          <a:p>
            <a:pPr defTabSz="973138">
              <a:spcBef>
                <a:spcPct val="20000"/>
              </a:spcBef>
            </a:pPr>
            <a:r>
              <a:rPr lang="en-US" altLang="en-US" sz="900" dirty="0"/>
              <a:t>France</a:t>
            </a:r>
          </a:p>
          <a:p>
            <a:pPr defTabSz="973138">
              <a:spcBef>
                <a:spcPct val="20000"/>
              </a:spcBef>
            </a:pPr>
            <a:r>
              <a:rPr lang="en-US" altLang="en-US" sz="900" dirty="0"/>
              <a:t>Gabon</a:t>
            </a:r>
          </a:p>
          <a:p>
            <a:pPr defTabSz="973138">
              <a:spcBef>
                <a:spcPct val="20000"/>
              </a:spcBef>
            </a:pPr>
            <a:r>
              <a:rPr lang="en-US" altLang="en-US" sz="900" dirty="0"/>
              <a:t>Guyana</a:t>
            </a:r>
          </a:p>
          <a:p>
            <a:pPr defTabSz="973138">
              <a:spcBef>
                <a:spcPct val="20000"/>
              </a:spcBef>
            </a:pPr>
            <a:r>
              <a:rPr lang="en-US" altLang="en-US" sz="900" dirty="0"/>
              <a:t>Iraq</a:t>
            </a:r>
          </a:p>
          <a:p>
            <a:pPr defTabSz="973138">
              <a:spcBef>
                <a:spcPct val="20000"/>
              </a:spcBef>
            </a:pPr>
            <a:r>
              <a:rPr lang="en-US" altLang="en-US" sz="900" dirty="0"/>
              <a:t>Kazakhstan</a:t>
            </a:r>
          </a:p>
          <a:p>
            <a:pPr defTabSz="973138">
              <a:spcBef>
                <a:spcPct val="20000"/>
              </a:spcBef>
            </a:pPr>
            <a:r>
              <a:rPr lang="en-US" altLang="en-US" sz="900" dirty="0"/>
              <a:t>Mongolia</a:t>
            </a:r>
          </a:p>
          <a:p>
            <a:pPr defTabSz="973138">
              <a:spcBef>
                <a:spcPct val="20000"/>
              </a:spcBef>
            </a:pPr>
            <a:r>
              <a:rPr lang="en-US" altLang="en-US" sz="900" dirty="0"/>
              <a:t>Samoa</a:t>
            </a:r>
          </a:p>
          <a:p>
            <a:pPr defTabSz="973138">
              <a:spcBef>
                <a:spcPct val="20000"/>
              </a:spcBef>
            </a:pPr>
            <a:endParaRPr lang="en-US" altLang="en-US" sz="900" dirty="0"/>
          </a:p>
        </p:txBody>
      </p:sp>
      <p:sp>
        <p:nvSpPr>
          <p:cNvPr id="49" name="Rectangle 29"/>
          <p:cNvSpPr>
            <a:spLocks noChangeArrowheads="1"/>
          </p:cNvSpPr>
          <p:nvPr/>
        </p:nvSpPr>
        <p:spPr bwMode="auto">
          <a:xfrm>
            <a:off x="3205705" y="897837"/>
            <a:ext cx="1228868"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APR</a:t>
            </a:r>
            <a:r>
              <a:rPr lang="en-US" altLang="en-US" sz="900" dirty="0"/>
              <a:t>.</a:t>
            </a:r>
          </a:p>
          <a:p>
            <a:pPr defTabSz="973138">
              <a:spcBef>
                <a:spcPct val="20000"/>
              </a:spcBef>
            </a:pPr>
            <a:r>
              <a:rPr lang="en-US" altLang="en-US" sz="900" dirty="0"/>
              <a:t>Antigua </a:t>
            </a:r>
          </a:p>
          <a:p>
            <a:pPr defTabSz="973138">
              <a:spcBef>
                <a:spcPct val="20000"/>
              </a:spcBef>
            </a:pPr>
            <a:r>
              <a:rPr lang="en-US" altLang="en-US" sz="900" dirty="0"/>
              <a:t>   and Barbuda</a:t>
            </a:r>
          </a:p>
          <a:p>
            <a:pPr defTabSz="973138">
              <a:spcBef>
                <a:spcPct val="20000"/>
              </a:spcBef>
            </a:pPr>
            <a:r>
              <a:rPr lang="en-US" altLang="en-US" sz="900" dirty="0"/>
              <a:t>Barbados</a:t>
            </a:r>
          </a:p>
          <a:p>
            <a:pPr defTabSz="973138">
              <a:spcBef>
                <a:spcPct val="20000"/>
              </a:spcBef>
            </a:pPr>
            <a:r>
              <a:rPr lang="en-US" altLang="en-US" sz="900" dirty="0"/>
              <a:t>Cambodia</a:t>
            </a:r>
          </a:p>
          <a:p>
            <a:pPr defTabSz="973138">
              <a:spcBef>
                <a:spcPct val="20000"/>
              </a:spcBef>
            </a:pPr>
            <a:r>
              <a:rPr lang="en-US" altLang="en-US" sz="900" dirty="0"/>
              <a:t>Central African</a:t>
            </a:r>
          </a:p>
          <a:p>
            <a:pPr defTabSz="973138">
              <a:spcBef>
                <a:spcPct val="20000"/>
              </a:spcBef>
            </a:pPr>
            <a:r>
              <a:rPr lang="en-US" altLang="en-US" sz="900" dirty="0"/>
              <a:t>   Republic                                                    </a:t>
            </a:r>
          </a:p>
          <a:p>
            <a:pPr defTabSz="973138">
              <a:spcBef>
                <a:spcPct val="20000"/>
              </a:spcBef>
            </a:pPr>
            <a:r>
              <a:rPr lang="en-US" altLang="en-US" sz="900" dirty="0"/>
              <a:t>Ethiopia</a:t>
            </a:r>
          </a:p>
          <a:p>
            <a:pPr defTabSz="973138">
              <a:spcBef>
                <a:spcPct val="20000"/>
              </a:spcBef>
            </a:pPr>
            <a:r>
              <a:rPr lang="en-US" altLang="en-US" sz="900" dirty="0"/>
              <a:t>Guatemala</a:t>
            </a:r>
          </a:p>
          <a:p>
            <a:pPr defTabSz="973138">
              <a:spcBef>
                <a:spcPct val="20000"/>
              </a:spcBef>
            </a:pPr>
            <a:r>
              <a:rPr lang="en-US" altLang="en-US" sz="900" dirty="0"/>
              <a:t>Italy</a:t>
            </a:r>
          </a:p>
          <a:p>
            <a:pPr defTabSz="973138">
              <a:spcBef>
                <a:spcPct val="20000"/>
              </a:spcBef>
            </a:pPr>
            <a:r>
              <a:rPr lang="en-US" altLang="en-US" sz="900" dirty="0"/>
              <a:t>Jamaica</a:t>
            </a:r>
          </a:p>
          <a:p>
            <a:pPr defTabSz="973138">
              <a:spcBef>
                <a:spcPct val="20000"/>
              </a:spcBef>
            </a:pPr>
            <a:r>
              <a:rPr lang="en-US" altLang="en-US" sz="900" dirty="0"/>
              <a:t>Kazakhstan</a:t>
            </a:r>
          </a:p>
          <a:p>
            <a:pPr defTabSz="973138">
              <a:spcBef>
                <a:spcPct val="20000"/>
              </a:spcBef>
            </a:pPr>
            <a:r>
              <a:rPr lang="en-US" altLang="en-US" sz="900" dirty="0"/>
              <a:t>Nigeria</a:t>
            </a:r>
          </a:p>
          <a:p>
            <a:pPr defTabSz="973138">
              <a:spcBef>
                <a:spcPct val="20000"/>
              </a:spcBef>
            </a:pPr>
            <a:r>
              <a:rPr lang="en-US" altLang="en-US" sz="900" dirty="0"/>
              <a:t>Portugal</a:t>
            </a:r>
          </a:p>
          <a:p>
            <a:pPr defTabSz="973138">
              <a:spcBef>
                <a:spcPct val="20000"/>
              </a:spcBef>
            </a:pPr>
            <a:r>
              <a:rPr lang="en-US" altLang="en-US" sz="900" dirty="0"/>
              <a:t>Spain</a:t>
            </a:r>
          </a:p>
          <a:p>
            <a:pPr defTabSz="973138">
              <a:spcBef>
                <a:spcPct val="20000"/>
              </a:spcBef>
            </a:pPr>
            <a:r>
              <a:rPr lang="en-US" altLang="en-US" sz="900" dirty="0"/>
              <a:t>Sri Lanka</a:t>
            </a:r>
          </a:p>
          <a:p>
            <a:pPr defTabSz="973138">
              <a:spcBef>
                <a:spcPct val="20000"/>
              </a:spcBef>
            </a:pPr>
            <a:r>
              <a:rPr lang="en-US" altLang="en-US" sz="900" dirty="0"/>
              <a:t>Tunisia</a:t>
            </a:r>
          </a:p>
          <a:p>
            <a:pPr defTabSz="973138">
              <a:spcBef>
                <a:spcPct val="20000"/>
              </a:spcBef>
            </a:pPr>
            <a:r>
              <a:rPr lang="en-US" altLang="en-US" sz="900" dirty="0"/>
              <a:t>Tuvalu</a:t>
            </a:r>
          </a:p>
          <a:p>
            <a:pPr defTabSz="973138">
              <a:spcBef>
                <a:spcPct val="20000"/>
              </a:spcBef>
            </a:pPr>
            <a:endParaRPr lang="en-US" altLang="en-US" sz="900" dirty="0"/>
          </a:p>
        </p:txBody>
      </p:sp>
      <p:sp>
        <p:nvSpPr>
          <p:cNvPr id="44" name="Line 66">
            <a:extLst>
              <a:ext uri="{FF2B5EF4-FFF2-40B4-BE49-F238E27FC236}">
                <a16:creationId xmlns:a16="http://schemas.microsoft.com/office/drawing/2014/main" id="{E243AA45-B7B3-453A-9195-4E558CD341E0}"/>
              </a:ext>
            </a:extLst>
          </p:cNvPr>
          <p:cNvSpPr>
            <a:spLocks noChangeShapeType="1"/>
          </p:cNvSpPr>
          <p:nvPr/>
        </p:nvSpPr>
        <p:spPr bwMode="auto">
          <a:xfrm>
            <a:off x="641159" y="1514034"/>
            <a:ext cx="1557337" cy="0"/>
          </a:xfrm>
          <a:prstGeom prst="line">
            <a:avLst/>
          </a:prstGeom>
          <a:noFill/>
          <a:ln w="9525">
            <a:noFill/>
            <a:round/>
            <a:headEnd/>
            <a:tailEnd/>
          </a:ln>
        </p:spPr>
        <p:txBody>
          <a:bodyPr wrap="none"/>
          <a:lstStyle/>
          <a:p>
            <a:endParaRPr lang="en-US"/>
          </a:p>
        </p:txBody>
      </p:sp>
      <p:sp>
        <p:nvSpPr>
          <p:cNvPr id="45" name="Text Box 40">
            <a:extLst>
              <a:ext uri="{FF2B5EF4-FFF2-40B4-BE49-F238E27FC236}">
                <a16:creationId xmlns:a16="http://schemas.microsoft.com/office/drawing/2014/main" id="{CFB14183-0FA7-4A81-9F57-767ED5B381C1}"/>
              </a:ext>
            </a:extLst>
          </p:cNvPr>
          <p:cNvSpPr txBox="1">
            <a:spLocks noChangeArrowheads="1"/>
          </p:cNvSpPr>
          <p:nvPr/>
        </p:nvSpPr>
        <p:spPr bwMode="auto">
          <a:xfrm>
            <a:off x="1469644" y="6630807"/>
            <a:ext cx="1444625" cy="313627"/>
          </a:xfrm>
          <a:prstGeom prst="rect">
            <a:avLst/>
          </a:prstGeom>
          <a:noFill/>
          <a:ln w="25400">
            <a:solidFill>
              <a:srgbClr val="FF3300"/>
            </a:solidFill>
            <a:miter lim="800000"/>
            <a:headEnd/>
            <a:tailEnd/>
          </a:ln>
        </p:spPr>
        <p:txBody>
          <a:bodyPr lIns="97234" tIns="48617" rIns="97234" bIns="48617">
            <a:spAutoFit/>
          </a:bodyPr>
          <a:lstStyle/>
          <a:p>
            <a:pPr algn="ctr" defTabSz="973138">
              <a:spcBef>
                <a:spcPct val="50000"/>
              </a:spcBef>
            </a:pPr>
            <a:r>
              <a:rPr lang="en-US" altLang="en-US" sz="1400" dirty="0">
                <a:ea typeface="ＭＳ Ｐゴシック" charset="-128"/>
              </a:rPr>
              <a:t>TOTAL: 88</a:t>
            </a:r>
          </a:p>
        </p:txBody>
      </p:sp>
      <p:sp>
        <p:nvSpPr>
          <p:cNvPr id="48" name="Rectangle 36">
            <a:extLst>
              <a:ext uri="{FF2B5EF4-FFF2-40B4-BE49-F238E27FC236}">
                <a16:creationId xmlns:a16="http://schemas.microsoft.com/office/drawing/2014/main" id="{A37E028C-9223-4F2E-9F9A-C88D94E08ACB}"/>
              </a:ext>
            </a:extLst>
          </p:cNvPr>
          <p:cNvSpPr>
            <a:spLocks noChangeArrowheads="1"/>
          </p:cNvSpPr>
          <p:nvPr/>
        </p:nvSpPr>
        <p:spPr bwMode="auto">
          <a:xfrm>
            <a:off x="1181987" y="916442"/>
            <a:ext cx="1140623"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FEB</a:t>
            </a:r>
            <a:r>
              <a:rPr lang="en-US" altLang="en-US" sz="900" dirty="0"/>
              <a:t>.</a:t>
            </a:r>
          </a:p>
          <a:p>
            <a:pPr marL="63500" defTabSz="973138">
              <a:spcBef>
                <a:spcPct val="20000"/>
              </a:spcBef>
            </a:pPr>
            <a:r>
              <a:rPr lang="en-US" altLang="en-US" sz="900" dirty="0"/>
              <a:t>Algeria</a:t>
            </a:r>
          </a:p>
          <a:p>
            <a:pPr marL="63500" defTabSz="973138">
              <a:spcBef>
                <a:spcPct val="20000"/>
              </a:spcBef>
            </a:pPr>
            <a:r>
              <a:rPr lang="en-US" altLang="en-US" sz="900" dirty="0"/>
              <a:t>Austria</a:t>
            </a:r>
          </a:p>
          <a:p>
            <a:pPr marL="63500" defTabSz="973138">
              <a:spcBef>
                <a:spcPct val="20000"/>
              </a:spcBef>
            </a:pPr>
            <a:r>
              <a:rPr lang="en-US" altLang="en-US" sz="900" dirty="0"/>
              <a:t>Bahamas</a:t>
            </a:r>
          </a:p>
          <a:p>
            <a:pPr marL="63500" defTabSz="973138">
              <a:spcBef>
                <a:spcPct val="20000"/>
              </a:spcBef>
            </a:pPr>
            <a:r>
              <a:rPr lang="en-US" altLang="en-US" sz="900" dirty="0"/>
              <a:t>Bhutan</a:t>
            </a:r>
          </a:p>
          <a:p>
            <a:pPr marL="63500" defTabSz="973138">
              <a:spcBef>
                <a:spcPct val="20000"/>
              </a:spcBef>
            </a:pPr>
            <a:r>
              <a:rPr lang="en-US" altLang="en-US" sz="900" dirty="0"/>
              <a:t>Bulgaria</a:t>
            </a:r>
          </a:p>
          <a:p>
            <a:pPr marL="63500" defTabSz="973138">
              <a:spcBef>
                <a:spcPct val="20000"/>
              </a:spcBef>
            </a:pPr>
            <a:r>
              <a:rPr lang="en-US" altLang="en-US" sz="900" dirty="0"/>
              <a:t>China</a:t>
            </a:r>
          </a:p>
          <a:p>
            <a:pPr marL="63500" defTabSz="973138">
              <a:spcBef>
                <a:spcPct val="20000"/>
              </a:spcBef>
            </a:pPr>
            <a:r>
              <a:rPr lang="en-US" altLang="en-US" sz="900" dirty="0"/>
              <a:t>Croatia</a:t>
            </a:r>
          </a:p>
          <a:p>
            <a:pPr marL="63500" defTabSz="973138">
              <a:spcBef>
                <a:spcPct val="20000"/>
              </a:spcBef>
            </a:pPr>
            <a:r>
              <a:rPr lang="en-US" altLang="en-US" sz="900" dirty="0"/>
              <a:t>Cuba</a:t>
            </a:r>
          </a:p>
          <a:p>
            <a:pPr marL="63500" defTabSz="973138">
              <a:spcBef>
                <a:spcPct val="20000"/>
              </a:spcBef>
            </a:pPr>
            <a:r>
              <a:rPr lang="en-US" altLang="en-US" sz="900" dirty="0"/>
              <a:t>Cyprus</a:t>
            </a:r>
          </a:p>
          <a:p>
            <a:pPr marL="63500" defTabSz="973138">
              <a:spcBef>
                <a:spcPct val="20000"/>
              </a:spcBef>
            </a:pPr>
            <a:r>
              <a:rPr lang="en-US" altLang="en-US" sz="900" dirty="0"/>
              <a:t>Equatorial Guinea</a:t>
            </a:r>
          </a:p>
          <a:p>
            <a:pPr marL="63500" defTabSz="973138">
              <a:spcBef>
                <a:spcPct val="20000"/>
              </a:spcBef>
            </a:pPr>
            <a:r>
              <a:rPr lang="en-US" altLang="en-US" sz="900" dirty="0"/>
              <a:t>Germany</a:t>
            </a:r>
          </a:p>
          <a:p>
            <a:pPr marL="63500" defTabSz="973138">
              <a:spcBef>
                <a:spcPct val="20000"/>
              </a:spcBef>
            </a:pPr>
            <a:r>
              <a:rPr lang="en-US" altLang="en-US" sz="900" dirty="0"/>
              <a:t>Ireland</a:t>
            </a:r>
          </a:p>
          <a:p>
            <a:pPr marL="63500" defTabSz="973138">
              <a:spcBef>
                <a:spcPct val="20000"/>
              </a:spcBef>
            </a:pPr>
            <a:r>
              <a:rPr lang="en-US" altLang="en-US" sz="900" dirty="0"/>
              <a:t>Kuwait</a:t>
            </a:r>
          </a:p>
          <a:p>
            <a:pPr marL="63500" defTabSz="973138">
              <a:spcBef>
                <a:spcPct val="20000"/>
              </a:spcBef>
            </a:pPr>
            <a:r>
              <a:rPr lang="en-US" altLang="en-US" sz="900" dirty="0"/>
              <a:t>Mauritius</a:t>
            </a:r>
          </a:p>
          <a:p>
            <a:pPr marL="63500" defTabSz="973138">
              <a:spcBef>
                <a:spcPct val="20000"/>
              </a:spcBef>
            </a:pPr>
            <a:r>
              <a:rPr lang="en-US" altLang="en-US" sz="900" dirty="0"/>
              <a:t>Micronesia</a:t>
            </a:r>
          </a:p>
          <a:p>
            <a:pPr marL="63500" defTabSz="973138">
              <a:spcBef>
                <a:spcPct val="20000"/>
              </a:spcBef>
            </a:pPr>
            <a:r>
              <a:rPr lang="en-US" altLang="en-US" sz="900" dirty="0"/>
              <a:t>Montenegro</a:t>
            </a:r>
          </a:p>
          <a:p>
            <a:pPr marL="63500" defTabSz="973138">
              <a:spcBef>
                <a:spcPct val="20000"/>
              </a:spcBef>
            </a:pPr>
            <a:r>
              <a:rPr lang="en-US" altLang="en-US" sz="900" dirty="0"/>
              <a:t>Morocco</a:t>
            </a:r>
          </a:p>
          <a:p>
            <a:pPr marL="63500" defTabSz="973138">
              <a:spcBef>
                <a:spcPct val="20000"/>
              </a:spcBef>
            </a:pPr>
            <a:r>
              <a:rPr lang="en-US" altLang="en-US" sz="900" dirty="0"/>
              <a:t>Netherlands</a:t>
            </a:r>
          </a:p>
          <a:p>
            <a:pPr marL="63500" defTabSz="973138">
              <a:spcBef>
                <a:spcPct val="20000"/>
              </a:spcBef>
            </a:pPr>
            <a:r>
              <a:rPr lang="en-US" altLang="en-US" sz="900" dirty="0"/>
              <a:t>Qatar</a:t>
            </a:r>
          </a:p>
          <a:p>
            <a:pPr marL="63500" defTabSz="973138">
              <a:spcBef>
                <a:spcPct val="20000"/>
              </a:spcBef>
            </a:pPr>
            <a:r>
              <a:rPr lang="en-US" altLang="en-US" sz="900" dirty="0"/>
              <a:t>Republic of Korea</a:t>
            </a:r>
          </a:p>
          <a:p>
            <a:pPr marL="63500" defTabSz="973138">
              <a:spcBef>
                <a:spcPct val="20000"/>
              </a:spcBef>
            </a:pPr>
            <a:r>
              <a:rPr lang="en-US" altLang="en-US" sz="900" dirty="0"/>
              <a:t>Romania</a:t>
            </a:r>
          </a:p>
          <a:p>
            <a:pPr marL="63500" defTabSz="973138">
              <a:spcBef>
                <a:spcPct val="20000"/>
              </a:spcBef>
            </a:pPr>
            <a:r>
              <a:rPr lang="en-US" altLang="en-US" sz="900" dirty="0"/>
              <a:t>Serbia</a:t>
            </a:r>
          </a:p>
          <a:p>
            <a:pPr marL="63500" defTabSz="973138">
              <a:spcBef>
                <a:spcPct val="20000"/>
              </a:spcBef>
            </a:pPr>
            <a:r>
              <a:rPr lang="en-US" altLang="en-US" sz="900" dirty="0"/>
              <a:t>Slovenia</a:t>
            </a:r>
          </a:p>
          <a:p>
            <a:pPr marL="63500" defTabSz="973138">
              <a:spcBef>
                <a:spcPct val="20000"/>
              </a:spcBef>
            </a:pPr>
            <a:r>
              <a:rPr lang="en-US" altLang="en-US" sz="900" dirty="0"/>
              <a:t>Sweden</a:t>
            </a:r>
          </a:p>
          <a:p>
            <a:pPr marL="63500" defTabSz="973138">
              <a:spcBef>
                <a:spcPct val="20000"/>
              </a:spcBef>
            </a:pPr>
            <a:r>
              <a:rPr lang="en-US" altLang="en-US" sz="900" dirty="0"/>
              <a:t>Turkey</a:t>
            </a:r>
          </a:p>
          <a:p>
            <a:pPr marL="63500" defTabSz="973138">
              <a:spcBef>
                <a:spcPct val="20000"/>
              </a:spcBef>
            </a:pPr>
            <a:r>
              <a:rPr lang="en-US" altLang="en-US" sz="900" dirty="0"/>
              <a:t>Turkmenistan</a:t>
            </a:r>
          </a:p>
          <a:p>
            <a:pPr marL="63500" defTabSz="973138">
              <a:spcBef>
                <a:spcPct val="20000"/>
              </a:spcBef>
            </a:pPr>
            <a:r>
              <a:rPr lang="en-US" altLang="en-US" sz="900" dirty="0"/>
              <a:t>United Arab Emirates</a:t>
            </a:r>
          </a:p>
          <a:p>
            <a:pPr marL="63500" defTabSz="973138">
              <a:spcBef>
                <a:spcPct val="20000"/>
              </a:spcBef>
            </a:pPr>
            <a:endParaRPr lang="en-US" altLang="en-US" sz="900" dirty="0"/>
          </a:p>
        </p:txBody>
      </p:sp>
      <p:sp>
        <p:nvSpPr>
          <p:cNvPr id="53" name="Line 66">
            <a:extLst>
              <a:ext uri="{FF2B5EF4-FFF2-40B4-BE49-F238E27FC236}">
                <a16:creationId xmlns:a16="http://schemas.microsoft.com/office/drawing/2014/main" id="{1476E22E-8D64-4D7C-8525-707B97F53F52}"/>
              </a:ext>
            </a:extLst>
          </p:cNvPr>
          <p:cNvSpPr>
            <a:spLocks noChangeShapeType="1"/>
          </p:cNvSpPr>
          <p:nvPr/>
        </p:nvSpPr>
        <p:spPr bwMode="auto">
          <a:xfrm>
            <a:off x="944370" y="1703908"/>
            <a:ext cx="1557338" cy="0"/>
          </a:xfrm>
          <a:prstGeom prst="line">
            <a:avLst/>
          </a:prstGeom>
          <a:noFill/>
          <a:ln w="9525">
            <a:noFill/>
            <a:round/>
            <a:headEnd/>
            <a:tailEnd/>
          </a:ln>
        </p:spPr>
        <p:txBody>
          <a:bodyPr wrap="none"/>
          <a:lstStyle/>
          <a:p>
            <a:endParaRPr lang="en-US"/>
          </a:p>
        </p:txBody>
      </p:sp>
      <p:sp>
        <p:nvSpPr>
          <p:cNvPr id="54" name="Rectangle 36">
            <a:extLst>
              <a:ext uri="{FF2B5EF4-FFF2-40B4-BE49-F238E27FC236}">
                <a16:creationId xmlns:a16="http://schemas.microsoft.com/office/drawing/2014/main" id="{30B4A3FD-9411-4A98-BFC6-FA1C6A06FBB1}"/>
              </a:ext>
            </a:extLst>
          </p:cNvPr>
          <p:cNvSpPr>
            <a:spLocks noChangeArrowheads="1"/>
          </p:cNvSpPr>
          <p:nvPr/>
        </p:nvSpPr>
        <p:spPr bwMode="auto">
          <a:xfrm>
            <a:off x="180234" y="901229"/>
            <a:ext cx="1285875" cy="4429063"/>
          </a:xfrm>
          <a:prstGeom prst="rect">
            <a:avLst/>
          </a:prstGeom>
          <a:noFill/>
          <a:ln w="9525">
            <a:noFill/>
            <a:miter lim="800000"/>
            <a:headEnd/>
            <a:tailEnd/>
          </a:ln>
        </p:spPr>
        <p:txBody>
          <a:bodyPr lIns="45720" rIns="45720"/>
          <a:lstStyle/>
          <a:p>
            <a:pPr marL="63500" defTabSz="973138">
              <a:spcBef>
                <a:spcPct val="20000"/>
              </a:spcBef>
            </a:pPr>
            <a:r>
              <a:rPr lang="en-US" altLang="en-US" sz="900" u="sng" dirty="0"/>
              <a:t>JAN</a:t>
            </a:r>
            <a:r>
              <a:rPr lang="en-US" altLang="en-US" sz="900" dirty="0"/>
              <a:t>.</a:t>
            </a:r>
          </a:p>
          <a:p>
            <a:pPr marL="63500" defTabSz="973138">
              <a:spcBef>
                <a:spcPct val="20000"/>
              </a:spcBef>
            </a:pPr>
            <a:r>
              <a:rPr lang="en-US" altLang="en-US" sz="900" dirty="0"/>
              <a:t>Armenia</a:t>
            </a:r>
          </a:p>
          <a:p>
            <a:pPr marL="63500" defTabSz="973138">
              <a:spcBef>
                <a:spcPct val="20000"/>
              </a:spcBef>
            </a:pPr>
            <a:r>
              <a:rPr lang="en-US" altLang="en-US" sz="900" dirty="0"/>
              <a:t>Australia</a:t>
            </a:r>
          </a:p>
          <a:p>
            <a:pPr marL="63500" defTabSz="973138">
              <a:spcBef>
                <a:spcPct val="20000"/>
              </a:spcBef>
            </a:pPr>
            <a:r>
              <a:rPr lang="en-US" altLang="en-US" sz="900" dirty="0"/>
              <a:t>Azerbaijan</a:t>
            </a:r>
          </a:p>
          <a:p>
            <a:pPr marL="63500" defTabSz="973138">
              <a:spcBef>
                <a:spcPct val="20000"/>
              </a:spcBef>
            </a:pPr>
            <a:r>
              <a:rPr lang="en-US" altLang="en-US" sz="900" dirty="0"/>
              <a:t>Bahrain</a:t>
            </a:r>
          </a:p>
          <a:p>
            <a:pPr marL="63500" defTabSz="973138">
              <a:spcBef>
                <a:spcPct val="20000"/>
              </a:spcBef>
            </a:pPr>
            <a:r>
              <a:rPr lang="en-US" altLang="en-US" sz="900" dirty="0"/>
              <a:t>Belgium</a:t>
            </a:r>
          </a:p>
          <a:p>
            <a:pPr marL="63500" defTabSz="973138">
              <a:spcBef>
                <a:spcPct val="20000"/>
              </a:spcBef>
            </a:pPr>
            <a:r>
              <a:rPr lang="en-US" altLang="en-US" sz="900" dirty="0"/>
              <a:t>Benin</a:t>
            </a:r>
          </a:p>
          <a:p>
            <a:pPr marL="63500" defTabSz="973138">
              <a:spcBef>
                <a:spcPct val="20000"/>
              </a:spcBef>
            </a:pPr>
            <a:r>
              <a:rPr lang="en-US" altLang="en-US" sz="900" dirty="0"/>
              <a:t>Brunei Darussalam</a:t>
            </a:r>
          </a:p>
          <a:p>
            <a:pPr marL="63500" defTabSz="973138">
              <a:spcBef>
                <a:spcPct val="20000"/>
              </a:spcBef>
            </a:pPr>
            <a:r>
              <a:rPr lang="en-US" altLang="en-US" sz="900" dirty="0"/>
              <a:t>Canada</a:t>
            </a:r>
          </a:p>
          <a:p>
            <a:pPr marL="63500" defTabSz="973138">
              <a:spcBef>
                <a:spcPct val="20000"/>
              </a:spcBef>
            </a:pPr>
            <a:r>
              <a:rPr lang="en-US" altLang="en-US" sz="900" dirty="0"/>
              <a:t>Denmark</a:t>
            </a:r>
          </a:p>
          <a:p>
            <a:pPr marL="63500" defTabSz="973138">
              <a:spcBef>
                <a:spcPct val="20000"/>
              </a:spcBef>
            </a:pPr>
            <a:r>
              <a:rPr lang="en-US" altLang="en-US" sz="900" dirty="0"/>
              <a:t>Dominican Republic</a:t>
            </a:r>
          </a:p>
          <a:p>
            <a:pPr marL="63500" defTabSz="973138">
              <a:spcBef>
                <a:spcPct val="20000"/>
              </a:spcBef>
            </a:pPr>
            <a:r>
              <a:rPr lang="en-US" altLang="en-US" sz="900" dirty="0"/>
              <a:t>Estonia</a:t>
            </a:r>
          </a:p>
          <a:p>
            <a:pPr marL="63500" defTabSz="973138">
              <a:spcBef>
                <a:spcPct val="20000"/>
              </a:spcBef>
            </a:pPr>
            <a:r>
              <a:rPr lang="en-US" altLang="en-US" sz="900" dirty="0"/>
              <a:t>Finland</a:t>
            </a:r>
          </a:p>
          <a:p>
            <a:pPr marL="63500" defTabSz="973138">
              <a:spcBef>
                <a:spcPct val="20000"/>
              </a:spcBef>
            </a:pPr>
            <a:r>
              <a:rPr lang="en-US" altLang="en-US" sz="900" dirty="0"/>
              <a:t>Georgia</a:t>
            </a:r>
          </a:p>
          <a:p>
            <a:pPr marL="63500" defTabSz="973138">
              <a:spcBef>
                <a:spcPct val="20000"/>
              </a:spcBef>
            </a:pPr>
            <a:r>
              <a:rPr lang="en-US" altLang="en-US" sz="900" dirty="0"/>
              <a:t>Hungary</a:t>
            </a:r>
          </a:p>
          <a:p>
            <a:pPr marL="63500" defTabSz="973138">
              <a:spcBef>
                <a:spcPct val="20000"/>
              </a:spcBef>
            </a:pPr>
            <a:r>
              <a:rPr lang="en-US" altLang="en-US" sz="900" dirty="0"/>
              <a:t>Iceland</a:t>
            </a:r>
          </a:p>
          <a:p>
            <a:pPr marL="63500" defTabSz="973138">
              <a:spcBef>
                <a:spcPct val="20000"/>
              </a:spcBef>
            </a:pPr>
            <a:r>
              <a:rPr lang="en-US" altLang="en-US" sz="900" dirty="0"/>
              <a:t>India</a:t>
            </a:r>
          </a:p>
          <a:p>
            <a:pPr marL="63500" defTabSz="973138">
              <a:spcBef>
                <a:spcPct val="20000"/>
              </a:spcBef>
            </a:pPr>
            <a:r>
              <a:rPr lang="en-US" altLang="en-US" sz="900" dirty="0"/>
              <a:t>Kyrgyzstan</a:t>
            </a:r>
          </a:p>
          <a:p>
            <a:pPr marL="63500" defTabSz="973138">
              <a:spcBef>
                <a:spcPct val="20000"/>
              </a:spcBef>
            </a:pPr>
            <a:r>
              <a:rPr lang="en-US" altLang="en-US" sz="900" dirty="0"/>
              <a:t>Latvia</a:t>
            </a:r>
          </a:p>
          <a:p>
            <a:pPr marL="63500" defTabSz="973138">
              <a:spcBef>
                <a:spcPct val="20000"/>
              </a:spcBef>
            </a:pPr>
            <a:r>
              <a:rPr lang="en-US" altLang="en-US" sz="900" dirty="0"/>
              <a:t>Liberia</a:t>
            </a:r>
          </a:p>
          <a:p>
            <a:pPr marL="63500" defTabSz="973138">
              <a:spcBef>
                <a:spcPct val="20000"/>
              </a:spcBef>
            </a:pPr>
            <a:r>
              <a:rPr lang="en-US" altLang="en-US" sz="900" dirty="0"/>
              <a:t>Liechtenstein</a:t>
            </a:r>
          </a:p>
          <a:p>
            <a:pPr marL="63500" defTabSz="973138">
              <a:spcBef>
                <a:spcPct val="20000"/>
              </a:spcBef>
            </a:pPr>
            <a:r>
              <a:rPr lang="en-US" altLang="en-US" sz="900" dirty="0"/>
              <a:t>Luxembourg</a:t>
            </a:r>
          </a:p>
          <a:p>
            <a:pPr marL="63500" defTabSz="973138">
              <a:spcBef>
                <a:spcPct val="20000"/>
              </a:spcBef>
            </a:pPr>
            <a:r>
              <a:rPr lang="en-US" altLang="en-US" sz="900" dirty="0"/>
              <a:t>Marshall Islands</a:t>
            </a:r>
          </a:p>
          <a:p>
            <a:pPr marL="63500" defTabSz="973138">
              <a:spcBef>
                <a:spcPct val="20000"/>
              </a:spcBef>
            </a:pPr>
            <a:r>
              <a:rPr lang="en-US" altLang="en-US" sz="900" dirty="0"/>
              <a:t>Monaco</a:t>
            </a:r>
          </a:p>
          <a:p>
            <a:pPr marL="63500" defTabSz="973138">
              <a:spcBef>
                <a:spcPct val="20000"/>
              </a:spcBef>
            </a:pPr>
            <a:r>
              <a:rPr lang="en-US" altLang="en-US" sz="900" dirty="0"/>
              <a:t>Nepal</a:t>
            </a:r>
          </a:p>
          <a:p>
            <a:pPr marL="63500" defTabSz="973138">
              <a:spcBef>
                <a:spcPct val="20000"/>
              </a:spcBef>
            </a:pPr>
            <a:r>
              <a:rPr lang="en-US" altLang="en-US" sz="900" dirty="0"/>
              <a:t>New Zealand</a:t>
            </a:r>
          </a:p>
          <a:p>
            <a:pPr marL="63500" defTabSz="973138">
              <a:spcBef>
                <a:spcPct val="20000"/>
              </a:spcBef>
            </a:pPr>
            <a:r>
              <a:rPr lang="en-US" altLang="en-US" sz="900" dirty="0"/>
              <a:t>Norway</a:t>
            </a:r>
          </a:p>
          <a:p>
            <a:pPr marL="63500" defTabSz="973138">
              <a:spcBef>
                <a:spcPct val="20000"/>
              </a:spcBef>
            </a:pPr>
            <a:r>
              <a:rPr lang="en-US" altLang="en-US" sz="900" dirty="0"/>
              <a:t>Philippines</a:t>
            </a:r>
          </a:p>
          <a:p>
            <a:pPr marL="63500" defTabSz="973138">
              <a:spcBef>
                <a:spcPct val="20000"/>
              </a:spcBef>
            </a:pPr>
            <a:r>
              <a:rPr lang="en-US" altLang="en-US" sz="900" dirty="0"/>
              <a:t>Poland</a:t>
            </a:r>
          </a:p>
          <a:p>
            <a:pPr marL="63500" defTabSz="973138">
              <a:spcBef>
                <a:spcPct val="20000"/>
              </a:spcBef>
            </a:pPr>
            <a:r>
              <a:rPr lang="en-US" altLang="en-US" sz="900" dirty="0"/>
              <a:t>Russian Federation</a:t>
            </a:r>
          </a:p>
          <a:p>
            <a:pPr marL="63500" defTabSz="973138">
              <a:spcBef>
                <a:spcPct val="20000"/>
              </a:spcBef>
            </a:pPr>
            <a:r>
              <a:rPr lang="en-US" altLang="en-US" sz="900" dirty="0"/>
              <a:t>Rwanda</a:t>
            </a:r>
          </a:p>
          <a:p>
            <a:pPr marL="63500" defTabSz="973138">
              <a:spcBef>
                <a:spcPct val="20000"/>
              </a:spcBef>
            </a:pPr>
            <a:r>
              <a:rPr lang="en-US" altLang="en-US" sz="900" dirty="0"/>
              <a:t>Samoa</a:t>
            </a:r>
          </a:p>
          <a:p>
            <a:pPr marL="63500" defTabSz="973138">
              <a:spcBef>
                <a:spcPct val="20000"/>
              </a:spcBef>
            </a:pPr>
            <a:r>
              <a:rPr lang="en-US" altLang="en-US" sz="900" dirty="0"/>
              <a:t>Singapore</a:t>
            </a:r>
          </a:p>
          <a:p>
            <a:pPr marL="63500" defTabSz="973138">
              <a:spcBef>
                <a:spcPct val="20000"/>
              </a:spcBef>
            </a:pPr>
            <a:r>
              <a:rPr lang="en-US" altLang="en-US" sz="900" dirty="0"/>
              <a:t>South Sudan</a:t>
            </a:r>
          </a:p>
          <a:p>
            <a:pPr marL="63500" defTabSz="973138">
              <a:spcBef>
                <a:spcPct val="20000"/>
              </a:spcBef>
            </a:pPr>
            <a:r>
              <a:rPr lang="en-US" altLang="en-US" sz="900" dirty="0"/>
              <a:t>Switzerland</a:t>
            </a:r>
          </a:p>
          <a:p>
            <a:pPr marL="63500" defTabSz="973138">
              <a:spcBef>
                <a:spcPct val="20000"/>
              </a:spcBef>
            </a:pPr>
            <a:r>
              <a:rPr lang="en-US" altLang="en-US" sz="900" dirty="0"/>
              <a:t>Ukraine</a:t>
            </a:r>
          </a:p>
          <a:p>
            <a:pPr marL="63500" defTabSz="973138">
              <a:spcBef>
                <a:spcPct val="20000"/>
              </a:spcBef>
            </a:pPr>
            <a:endParaRPr lang="en-US" altLang="en-US" sz="900" dirty="0"/>
          </a:p>
          <a:p>
            <a:pPr marL="63500" defTabSz="973138">
              <a:spcBef>
                <a:spcPct val="20000"/>
              </a:spcBef>
            </a:pPr>
            <a:endParaRPr lang="en-US" altLang="en-US" sz="900" dirty="0"/>
          </a:p>
        </p:txBody>
      </p:sp>
      <p:sp>
        <p:nvSpPr>
          <p:cNvPr id="57" name="Rectangle 30">
            <a:extLst>
              <a:ext uri="{FF2B5EF4-FFF2-40B4-BE49-F238E27FC236}">
                <a16:creationId xmlns:a16="http://schemas.microsoft.com/office/drawing/2014/main" id="{664358DC-3644-4E36-B896-6296E7272CD5}"/>
              </a:ext>
            </a:extLst>
          </p:cNvPr>
          <p:cNvSpPr>
            <a:spLocks noChangeArrowheads="1"/>
          </p:cNvSpPr>
          <p:nvPr/>
        </p:nvSpPr>
        <p:spPr bwMode="auto">
          <a:xfrm>
            <a:off x="2266051" y="934850"/>
            <a:ext cx="999189" cy="4766650"/>
          </a:xfrm>
          <a:prstGeom prst="rect">
            <a:avLst/>
          </a:prstGeom>
          <a:noFill/>
          <a:ln w="9525">
            <a:noFill/>
            <a:miter lim="800000"/>
            <a:headEnd/>
            <a:tailEnd/>
          </a:ln>
        </p:spPr>
        <p:txBody>
          <a:bodyPr lIns="45720" rIns="45720"/>
          <a:lstStyle/>
          <a:p>
            <a:pPr defTabSz="973138">
              <a:spcBef>
                <a:spcPct val="20000"/>
              </a:spcBef>
            </a:pPr>
            <a:r>
              <a:rPr lang="en-US" altLang="en-US" sz="900" u="sng" dirty="0"/>
              <a:t>MAR</a:t>
            </a:r>
            <a:r>
              <a:rPr lang="en-US" altLang="en-US" sz="900" dirty="0"/>
              <a:t>.</a:t>
            </a:r>
          </a:p>
          <a:p>
            <a:pPr defTabSz="973138">
              <a:spcBef>
                <a:spcPct val="20000"/>
              </a:spcBef>
            </a:pPr>
            <a:r>
              <a:rPr lang="en-US" altLang="en-US" sz="900" dirty="0"/>
              <a:t>Bosnia and </a:t>
            </a:r>
          </a:p>
          <a:p>
            <a:pPr defTabSz="973138">
              <a:spcBef>
                <a:spcPct val="20000"/>
              </a:spcBef>
            </a:pPr>
            <a:r>
              <a:rPr lang="en-US" altLang="en-US" sz="900" dirty="0"/>
              <a:t>  Herzegovina</a:t>
            </a:r>
          </a:p>
          <a:p>
            <a:pPr defTabSz="973138">
              <a:spcBef>
                <a:spcPct val="20000"/>
              </a:spcBef>
            </a:pPr>
            <a:r>
              <a:rPr lang="en-US" altLang="en-US" sz="900" dirty="0"/>
              <a:t>Fiji</a:t>
            </a:r>
          </a:p>
          <a:p>
            <a:pPr defTabSz="973138">
              <a:spcBef>
                <a:spcPct val="20000"/>
              </a:spcBef>
            </a:pPr>
            <a:r>
              <a:rPr lang="en-US" altLang="en-US" sz="900" dirty="0"/>
              <a:t>France</a:t>
            </a:r>
          </a:p>
          <a:p>
            <a:pPr defTabSz="973138">
              <a:spcBef>
                <a:spcPct val="20000"/>
              </a:spcBef>
            </a:pPr>
            <a:r>
              <a:rPr lang="en-US" altLang="en-US" sz="900" dirty="0"/>
              <a:t>Greece</a:t>
            </a:r>
          </a:p>
          <a:p>
            <a:pPr defTabSz="973138">
              <a:spcBef>
                <a:spcPct val="20000"/>
              </a:spcBef>
            </a:pPr>
            <a:r>
              <a:rPr lang="en-US" altLang="en-US" sz="900" dirty="0"/>
              <a:t>Malta</a:t>
            </a:r>
          </a:p>
          <a:p>
            <a:pPr defTabSz="973138">
              <a:spcBef>
                <a:spcPct val="20000"/>
              </a:spcBef>
            </a:pPr>
            <a:r>
              <a:rPr lang="en-US" altLang="en-US" sz="900" dirty="0"/>
              <a:t>Namibia</a:t>
            </a:r>
          </a:p>
          <a:p>
            <a:pPr defTabSz="973138">
              <a:spcBef>
                <a:spcPct val="20000"/>
              </a:spcBef>
            </a:pPr>
            <a:r>
              <a:rPr lang="en-US" altLang="en-US" sz="900" dirty="0"/>
              <a:t>Nicaragua</a:t>
            </a:r>
          </a:p>
          <a:p>
            <a:pPr defTabSz="973138">
              <a:spcBef>
                <a:spcPct val="20000"/>
              </a:spcBef>
            </a:pPr>
            <a:r>
              <a:rPr lang="en-US" altLang="en-US" sz="900" dirty="0"/>
              <a:t>Saint Lucia</a:t>
            </a:r>
          </a:p>
          <a:p>
            <a:pPr defTabSz="973138">
              <a:spcBef>
                <a:spcPct val="20000"/>
              </a:spcBef>
            </a:pPr>
            <a:r>
              <a:rPr lang="en-US" altLang="en-US" sz="900" dirty="0"/>
              <a:t>Slovakia</a:t>
            </a:r>
          </a:p>
          <a:p>
            <a:pPr defTabSz="973138">
              <a:spcBef>
                <a:spcPct val="20000"/>
              </a:spcBef>
            </a:pPr>
            <a:r>
              <a:rPr lang="en-US" altLang="en-US" sz="900" dirty="0"/>
              <a:t>South Africa</a:t>
            </a:r>
          </a:p>
          <a:p>
            <a:pPr defTabSz="973138">
              <a:spcBef>
                <a:spcPct val="20000"/>
              </a:spcBef>
            </a:pPr>
            <a:r>
              <a:rPr lang="en-US" altLang="en-US" sz="900" dirty="0"/>
              <a:t>Thailand</a:t>
            </a:r>
          </a:p>
          <a:p>
            <a:pPr defTabSz="973138">
              <a:spcBef>
                <a:spcPct val="20000"/>
              </a:spcBef>
            </a:pPr>
            <a:endParaRPr lang="en-US" altLang="en-US" sz="900" dirty="0"/>
          </a:p>
        </p:txBody>
      </p:sp>
      <p:sp>
        <p:nvSpPr>
          <p:cNvPr id="61" name="Rectangle 29">
            <a:extLst>
              <a:ext uri="{FF2B5EF4-FFF2-40B4-BE49-F238E27FC236}">
                <a16:creationId xmlns:a16="http://schemas.microsoft.com/office/drawing/2014/main" id="{85FB3F0E-ED69-4BD1-BE7B-21CDC57CF286}"/>
              </a:ext>
            </a:extLst>
          </p:cNvPr>
          <p:cNvSpPr>
            <a:spLocks noChangeArrowheads="1"/>
          </p:cNvSpPr>
          <p:nvPr/>
        </p:nvSpPr>
        <p:spPr bwMode="auto">
          <a:xfrm>
            <a:off x="7054423" y="929812"/>
            <a:ext cx="864176" cy="4656136"/>
          </a:xfrm>
          <a:prstGeom prst="rect">
            <a:avLst/>
          </a:prstGeom>
          <a:noFill/>
          <a:ln w="9525">
            <a:noFill/>
            <a:miter lim="800000"/>
            <a:headEnd/>
            <a:tailEnd/>
          </a:ln>
        </p:spPr>
        <p:txBody>
          <a:bodyPr lIns="45720" rIns="45720"/>
          <a:lstStyle/>
          <a:p>
            <a:pPr defTabSz="973138">
              <a:spcBef>
                <a:spcPct val="20000"/>
              </a:spcBef>
            </a:pPr>
            <a:r>
              <a:rPr lang="en-US" altLang="en-US" sz="900" u="sng" dirty="0"/>
              <a:t>APR</a:t>
            </a:r>
            <a:r>
              <a:rPr lang="en-US" altLang="en-US" sz="900" dirty="0"/>
              <a:t>.</a:t>
            </a:r>
          </a:p>
          <a:p>
            <a:pPr defTabSz="973138">
              <a:spcBef>
                <a:spcPct val="20000"/>
              </a:spcBef>
            </a:pPr>
            <a:r>
              <a:rPr lang="en-US" sz="900" dirty="0"/>
              <a:t>Bosnia and </a:t>
            </a:r>
          </a:p>
          <a:p>
            <a:pPr defTabSz="973138">
              <a:spcBef>
                <a:spcPct val="20000"/>
              </a:spcBef>
            </a:pPr>
            <a:r>
              <a:rPr lang="en-US" sz="900" dirty="0"/>
              <a:t>   Herzegovina</a:t>
            </a:r>
          </a:p>
          <a:p>
            <a:pPr defTabSz="973138">
              <a:spcBef>
                <a:spcPct val="20000"/>
              </a:spcBef>
            </a:pPr>
            <a:r>
              <a:rPr lang="en-US" sz="900" dirty="0"/>
              <a:t>Colombia</a:t>
            </a:r>
          </a:p>
          <a:p>
            <a:pPr defTabSz="973138">
              <a:spcBef>
                <a:spcPct val="20000"/>
              </a:spcBef>
            </a:pPr>
            <a:r>
              <a:rPr lang="en-US" altLang="en-US" sz="900" dirty="0"/>
              <a:t>Fiji </a:t>
            </a:r>
          </a:p>
          <a:p>
            <a:pPr defTabSz="973138">
              <a:spcBef>
                <a:spcPct val="20000"/>
              </a:spcBef>
            </a:pPr>
            <a:r>
              <a:rPr lang="fr-FR" altLang="en-US" sz="900" dirty="0" err="1"/>
              <a:t>Jamaica</a:t>
            </a:r>
            <a:endParaRPr lang="fr-FR" altLang="en-US" sz="900" dirty="0"/>
          </a:p>
          <a:p>
            <a:pPr defTabSz="973138">
              <a:spcBef>
                <a:spcPct val="20000"/>
              </a:spcBef>
            </a:pPr>
            <a:r>
              <a:rPr lang="fr-FR" altLang="en-US" sz="900" dirty="0"/>
              <a:t>Maldives</a:t>
            </a:r>
          </a:p>
          <a:p>
            <a:pPr defTabSz="973138">
              <a:spcBef>
                <a:spcPct val="20000"/>
              </a:spcBef>
            </a:pPr>
            <a:r>
              <a:rPr lang="fr-FR" altLang="en-US" sz="900" dirty="0"/>
              <a:t>Mauritius</a:t>
            </a:r>
          </a:p>
          <a:p>
            <a:pPr defTabSz="973138">
              <a:spcBef>
                <a:spcPct val="20000"/>
              </a:spcBef>
            </a:pPr>
            <a:r>
              <a:rPr lang="fr-FR" altLang="en-US" sz="900" dirty="0"/>
              <a:t>Palau</a:t>
            </a:r>
          </a:p>
          <a:p>
            <a:pPr defTabSz="973138">
              <a:spcBef>
                <a:spcPct val="20000"/>
              </a:spcBef>
            </a:pPr>
            <a:r>
              <a:rPr lang="fr-FR" altLang="en-US" sz="900" dirty="0"/>
              <a:t>Portugal</a:t>
            </a:r>
          </a:p>
          <a:p>
            <a:pPr defTabSz="973138">
              <a:spcBef>
                <a:spcPct val="20000"/>
              </a:spcBef>
            </a:pPr>
            <a:r>
              <a:rPr lang="fr-FR" altLang="en-US" sz="900" dirty="0"/>
              <a:t>Spain</a:t>
            </a:r>
          </a:p>
          <a:p>
            <a:pPr defTabSz="973138">
              <a:spcBef>
                <a:spcPct val="20000"/>
              </a:spcBef>
            </a:pPr>
            <a:r>
              <a:rPr lang="fr-FR" altLang="en-US" sz="900" dirty="0"/>
              <a:t>United </a:t>
            </a:r>
            <a:r>
              <a:rPr lang="fr-FR" altLang="en-US" sz="900" dirty="0" err="1"/>
              <a:t>Kingdom</a:t>
            </a:r>
            <a:endParaRPr lang="en-US" altLang="en-US"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6"/>
          <p:cNvSpPr txBox="1">
            <a:spLocks noGrp="1" noChangeArrowheads="1"/>
          </p:cNvSpPr>
          <p:nvPr/>
        </p:nvSpPr>
        <p:spPr bwMode="auto">
          <a:xfrm>
            <a:off x="6477000" y="6472223"/>
            <a:ext cx="2133600" cy="495322"/>
          </a:xfrm>
          <a:prstGeom prst="rect">
            <a:avLst/>
          </a:prstGeom>
          <a:noFill/>
          <a:ln w="9525">
            <a:noFill/>
            <a:miter lim="800000"/>
            <a:headEnd/>
            <a:tailEnd/>
          </a:ln>
        </p:spPr>
        <p:txBody>
          <a:bodyPr/>
          <a:lstStyle/>
          <a:p>
            <a:pPr algn="r"/>
            <a:r>
              <a:rPr lang="en-GB" altLang="en-US" sz="1400" dirty="0"/>
              <a:t>7</a:t>
            </a:r>
          </a:p>
        </p:txBody>
      </p:sp>
      <p:sp>
        <p:nvSpPr>
          <p:cNvPr id="50178" name="Text Box 26"/>
          <p:cNvSpPr txBox="1">
            <a:spLocks noChangeArrowheads="1"/>
          </p:cNvSpPr>
          <p:nvPr/>
        </p:nvSpPr>
        <p:spPr bwMode="auto">
          <a:xfrm>
            <a:off x="111394" y="282377"/>
            <a:ext cx="7280006" cy="861774"/>
          </a:xfrm>
          <a:prstGeom prst="rect">
            <a:avLst/>
          </a:prstGeom>
          <a:noFill/>
          <a:ln w="9525">
            <a:noFill/>
            <a:miter lim="800000"/>
            <a:headEnd/>
            <a:tailEnd/>
          </a:ln>
        </p:spPr>
        <p:txBody>
          <a:bodyPr wrap="none">
            <a:spAutoFit/>
          </a:bodyPr>
          <a:lstStyle/>
          <a:p>
            <a:r>
              <a:rPr lang="en-GB" altLang="ja-JP" sz="3000" dirty="0">
                <a:ea typeface="ＭＳ Ｐゴシック" pitchFamily="34" charset="-128"/>
              </a:rPr>
              <a:t>Chart 7 - </a:t>
            </a:r>
            <a:r>
              <a:rPr lang="en-GB" altLang="en-US" sz="3000" dirty="0">
                <a:solidFill>
                  <a:srgbClr val="CC0000"/>
                </a:solidFill>
              </a:rPr>
              <a:t>Unpaid Regular Budget Assessments</a:t>
            </a:r>
            <a:br>
              <a:rPr lang="en-GB" altLang="en-US" sz="3600" dirty="0"/>
            </a:br>
            <a:r>
              <a:rPr lang="en-GB" altLang="en-US" sz="2000" dirty="0"/>
              <a:t> Actual (US$ millions)</a:t>
            </a:r>
          </a:p>
        </p:txBody>
      </p:sp>
      <p:pic>
        <p:nvPicPr>
          <p:cNvPr id="50179" name="Picture 9"/>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50180" name="Rectangle 48"/>
          <p:cNvSpPr>
            <a:spLocks/>
          </p:cNvSpPr>
          <p:nvPr/>
        </p:nvSpPr>
        <p:spPr bwMode="auto">
          <a:xfrm>
            <a:off x="7543800" y="209687"/>
            <a:ext cx="76200" cy="6764448"/>
          </a:xfrm>
          <a:prstGeom prst="rect">
            <a:avLst/>
          </a:prstGeom>
          <a:solidFill>
            <a:srgbClr val="C00000"/>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50181"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a:solidFill>
                  <a:srgbClr val="336699"/>
                </a:solidFill>
                <a:ea typeface="SimSun" pitchFamily="2" charset="-122"/>
              </a:rPr>
              <a:t>The United Nations </a:t>
            </a:r>
            <a:br>
              <a:rPr lang="en-US" altLang="zh-CN" sz="1200" b="1" i="1">
                <a:solidFill>
                  <a:srgbClr val="336699"/>
                </a:solidFill>
                <a:ea typeface="SimSun" pitchFamily="2" charset="-122"/>
              </a:rPr>
            </a:br>
            <a:r>
              <a:rPr lang="en-US" altLang="zh-CN" sz="1200" b="1" i="1">
                <a:solidFill>
                  <a:srgbClr val="336699"/>
                </a:solidFill>
                <a:ea typeface="SimSun" pitchFamily="2" charset="-122"/>
              </a:rPr>
              <a:t>Financial Situation</a:t>
            </a:r>
            <a:endParaRPr lang="en-GB" altLang="en-US" sz="1200" b="1" i="1">
              <a:solidFill>
                <a:srgbClr val="336699"/>
              </a:solidFill>
            </a:endParaRPr>
          </a:p>
        </p:txBody>
      </p:sp>
      <p:sp>
        <p:nvSpPr>
          <p:cNvPr id="50182" name="Line 15"/>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50183" name="Line 16"/>
          <p:cNvSpPr>
            <a:spLocks noChangeShapeType="1"/>
          </p:cNvSpPr>
          <p:nvPr/>
        </p:nvSpPr>
        <p:spPr bwMode="auto">
          <a:xfrm>
            <a:off x="12700" y="1505779"/>
            <a:ext cx="0" cy="8004405"/>
          </a:xfrm>
          <a:prstGeom prst="line">
            <a:avLst/>
          </a:prstGeom>
          <a:noFill/>
          <a:ln w="9525">
            <a:noFill/>
            <a:round/>
            <a:headEnd/>
            <a:tailEnd/>
          </a:ln>
        </p:spPr>
        <p:txBody>
          <a:bodyPr wrap="none"/>
          <a:lstStyle/>
          <a:p>
            <a:endParaRPr lang="en-US"/>
          </a:p>
        </p:txBody>
      </p:sp>
      <p:sp>
        <p:nvSpPr>
          <p:cNvPr id="50184" name="Line 17"/>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50185" name="Line 19"/>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50186" name="Line 21"/>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50187" name="Line 23"/>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50188" name="Line 24"/>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50189" name="Line 25"/>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grpSp>
        <p:nvGrpSpPr>
          <p:cNvPr id="50190" name="Group 119"/>
          <p:cNvGrpSpPr>
            <a:grpSpLocks/>
          </p:cNvGrpSpPr>
          <p:nvPr/>
        </p:nvGrpSpPr>
        <p:grpSpPr bwMode="auto">
          <a:xfrm>
            <a:off x="7658101" y="2190975"/>
            <a:ext cx="1162050" cy="630710"/>
            <a:chOff x="4824" y="1327"/>
            <a:chExt cx="732" cy="382"/>
          </a:xfrm>
        </p:grpSpPr>
        <p:grpSp>
          <p:nvGrpSpPr>
            <p:cNvPr id="50226" name="Group 120"/>
            <p:cNvGrpSpPr>
              <a:grpSpLocks/>
            </p:cNvGrpSpPr>
            <p:nvPr/>
          </p:nvGrpSpPr>
          <p:grpSpPr bwMode="auto">
            <a:xfrm>
              <a:off x="4830" y="1327"/>
              <a:ext cx="726" cy="382"/>
              <a:chOff x="4830" y="1327"/>
              <a:chExt cx="726" cy="382"/>
            </a:xfrm>
          </p:grpSpPr>
          <p:sp>
            <p:nvSpPr>
              <p:cNvPr id="50228" name="Text Box 121"/>
              <p:cNvSpPr txBox="1">
                <a:spLocks noChangeArrowheads="1"/>
              </p:cNvSpPr>
              <p:nvPr/>
            </p:nvSpPr>
            <p:spPr bwMode="auto">
              <a:xfrm>
                <a:off x="4830" y="1327"/>
                <a:ext cx="726" cy="173"/>
              </a:xfrm>
              <a:prstGeom prst="rect">
                <a:avLst/>
              </a:prstGeom>
              <a:noFill/>
              <a:ln w="9525">
                <a:noFill/>
                <a:miter lim="800000"/>
                <a:headEnd/>
                <a:tailEnd/>
              </a:ln>
            </p:spPr>
            <p:txBody>
              <a:bodyPr wrap="none">
                <a:spAutoFit/>
              </a:bodyPr>
              <a:lstStyle/>
              <a:p>
                <a:r>
                  <a:rPr lang="en-US" altLang="en-US" sz="1200" b="1">
                    <a:solidFill>
                      <a:srgbClr val="CC0000"/>
                    </a:solidFill>
                  </a:rPr>
                  <a:t>Regular budget</a:t>
                </a:r>
              </a:p>
            </p:txBody>
          </p:sp>
          <p:sp>
            <p:nvSpPr>
              <p:cNvPr id="50229" name="Text Box 122"/>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a:solidFill>
                      <a:srgbClr val="B2B2B2"/>
                    </a:solidFill>
                  </a:rPr>
                  <a:t>Peacekeeping</a:t>
                </a:r>
              </a:p>
            </p:txBody>
          </p:sp>
          <p:sp>
            <p:nvSpPr>
              <p:cNvPr id="50230" name="Text Box 123"/>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50227" name="Rectangle 125"/>
            <p:cNvSpPr>
              <a:spLocks noChangeArrowheads="1"/>
            </p:cNvSpPr>
            <p:nvPr/>
          </p:nvSpPr>
          <p:spPr bwMode="auto">
            <a:xfrm flipH="1">
              <a:off x="4824" y="1392"/>
              <a:ext cx="48" cy="48"/>
            </a:xfrm>
            <a:prstGeom prst="rect">
              <a:avLst/>
            </a:prstGeom>
            <a:solidFill>
              <a:srgbClr val="CC0000"/>
            </a:solidFill>
            <a:ln w="9525">
              <a:solidFill>
                <a:srgbClr val="CC0000"/>
              </a:solidFill>
              <a:miter lim="800000"/>
              <a:headEnd/>
              <a:tailEnd/>
            </a:ln>
          </p:spPr>
          <p:txBody>
            <a:bodyPr wrap="none" anchor="ctr"/>
            <a:lstStyle/>
            <a:p>
              <a:endParaRPr lang="en-US" altLang="en-US" sz="1800"/>
            </a:p>
          </p:txBody>
        </p:sp>
      </p:grpSp>
      <p:graphicFrame>
        <p:nvGraphicFramePr>
          <p:cNvPr id="25" name="Group 24"/>
          <p:cNvGraphicFramePr>
            <a:graphicFrameLocks noGrp="1"/>
          </p:cNvGraphicFramePr>
          <p:nvPr>
            <p:extLst>
              <p:ext uri="{D42A27DB-BD31-4B8C-83A1-F6EECF244321}">
                <p14:modId xmlns:p14="http://schemas.microsoft.com/office/powerpoint/2010/main" val="378533854"/>
              </p:ext>
            </p:extLst>
          </p:nvPr>
        </p:nvGraphicFramePr>
        <p:xfrm>
          <a:off x="914400" y="1585119"/>
          <a:ext cx="5611020" cy="4185337"/>
        </p:xfrm>
        <a:graphic>
          <a:graphicData uri="http://schemas.openxmlformats.org/drawingml/2006/table">
            <a:tbl>
              <a:tblPr/>
              <a:tblGrid>
                <a:gridCol w="1536012">
                  <a:extLst>
                    <a:ext uri="{9D8B030D-6E8A-4147-A177-3AD203B41FA5}">
                      <a16:colId xmlns:a16="http://schemas.microsoft.com/office/drawing/2014/main" val="20000"/>
                    </a:ext>
                  </a:extLst>
                </a:gridCol>
                <a:gridCol w="666922">
                  <a:extLst>
                    <a:ext uri="{9D8B030D-6E8A-4147-A177-3AD203B41FA5}">
                      <a16:colId xmlns:a16="http://schemas.microsoft.com/office/drawing/2014/main" val="20001"/>
                    </a:ext>
                  </a:extLst>
                </a:gridCol>
                <a:gridCol w="474758">
                  <a:extLst>
                    <a:ext uri="{9D8B030D-6E8A-4147-A177-3AD203B41FA5}">
                      <a16:colId xmlns:a16="http://schemas.microsoft.com/office/drawing/2014/main" val="20002"/>
                    </a:ext>
                  </a:extLst>
                </a:gridCol>
                <a:gridCol w="476172">
                  <a:extLst>
                    <a:ext uri="{9D8B030D-6E8A-4147-A177-3AD203B41FA5}">
                      <a16:colId xmlns:a16="http://schemas.microsoft.com/office/drawing/2014/main" val="20003"/>
                    </a:ext>
                  </a:extLst>
                </a:gridCol>
                <a:gridCol w="782786">
                  <a:extLst>
                    <a:ext uri="{9D8B030D-6E8A-4147-A177-3AD203B41FA5}">
                      <a16:colId xmlns:a16="http://schemas.microsoft.com/office/drawing/2014/main" val="20004"/>
                    </a:ext>
                  </a:extLst>
                </a:gridCol>
                <a:gridCol w="490300">
                  <a:extLst>
                    <a:ext uri="{9D8B030D-6E8A-4147-A177-3AD203B41FA5}">
                      <a16:colId xmlns:a16="http://schemas.microsoft.com/office/drawing/2014/main" val="20005"/>
                    </a:ext>
                  </a:extLst>
                </a:gridCol>
                <a:gridCol w="1184070">
                  <a:extLst>
                    <a:ext uri="{9D8B030D-6E8A-4147-A177-3AD203B41FA5}">
                      <a16:colId xmlns:a16="http://schemas.microsoft.com/office/drawing/2014/main" val="20006"/>
                    </a:ext>
                  </a:extLst>
                </a:gridCol>
              </a:tblGrid>
              <a:tr h="762000">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Member State</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GB" altLang="en-US" sz="1700" b="1" i="0" u="none" strike="noStrike" cap="none" normalizeH="0" baseline="0" dirty="0">
                          <a:ln>
                            <a:noFill/>
                          </a:ln>
                          <a:solidFill>
                            <a:schemeClr val="tx1"/>
                          </a:solidFill>
                          <a:effectLst/>
                          <a:latin typeface="Calibri" pitchFamily="34" charset="0"/>
                          <a:cs typeface="Arial" charset="0"/>
                        </a:rPr>
                        <a:t>30 Apr 2019</a:t>
                      </a:r>
                    </a:p>
                  </a:txBody>
                  <a:tcPr marL="91429" marR="91429" marT="47544" marB="47544" anchor="ctr" horzOverflow="overflow">
                    <a:lnL>
                      <a:noFill/>
                    </a:lnL>
                    <a:lnR>
                      <a:noFill/>
                    </a:lnR>
                    <a:lnT>
                      <a:noFill/>
                    </a:lnT>
                    <a:lnB w="1905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United States</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1,055</a:t>
                      </a:r>
                    </a:p>
                  </a:txBody>
                  <a:tcPr marL="91429" marR="91429" marT="47544" marB="47544" anchor="ctr" horzOverflow="overflow">
                    <a:lnL>
                      <a:noFill/>
                    </a:lnL>
                    <a:lnR>
                      <a:noFill/>
                    </a:lnR>
                    <a:lnT w="19050" cap="flat" cmpd="sng" algn="ctr">
                      <a:solidFill>
                        <a:schemeClr val="bg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9391">
                <a:tc gridSpan="4">
                  <a:txBody>
                    <a:bodyPr/>
                    <a:lstStyle/>
                    <a:p>
                      <a:pPr marL="0" marR="0" lvl="0" indent="0" algn="l" defTabSz="973138" rtl="0" eaLnBrk="1" fontAlgn="base" latinLnBrk="0" hangingPunct="1">
                        <a:lnSpc>
                          <a:spcPct val="100000"/>
                        </a:lnSpc>
                        <a:spcBef>
                          <a:spcPct val="20000"/>
                        </a:spcBef>
                        <a:spcAft>
                          <a:spcPct val="0"/>
                        </a:spcAft>
                        <a:buClrTx/>
                        <a:buSzTx/>
                        <a:buFontTx/>
                        <a:buNone/>
                        <a:tabLst/>
                        <a:defRPr/>
                      </a:pPr>
                      <a:r>
                        <a:rPr kumimoji="0" lang="en-GB" altLang="en-US" sz="1700" b="0" i="0" u="none" strike="noStrike" cap="none" normalizeH="0" baseline="0" dirty="0">
                          <a:ln>
                            <a:noFill/>
                          </a:ln>
                          <a:solidFill>
                            <a:schemeClr val="tx1"/>
                          </a:solidFill>
                          <a:effectLst/>
                          <a:latin typeface="Calibri" pitchFamily="34" charset="0"/>
                          <a:cs typeface="Arial" charset="0"/>
                        </a:rPr>
                        <a:t>Brazil</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143</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210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i="0" u="none" strike="noStrike" cap="none" normalizeH="0" baseline="0" dirty="0">
                          <a:ln>
                            <a:noFill/>
                          </a:ln>
                          <a:solidFill>
                            <a:schemeClr val="tx1"/>
                          </a:solidFill>
                          <a:effectLst/>
                          <a:latin typeface="Calibri" pitchFamily="34" charset="0"/>
                          <a:cs typeface="Arial" charset="0"/>
                        </a:rPr>
                        <a:t>Japan</a:t>
                      </a:r>
                      <a:endParaRPr kumimoji="0" lang="en-GB"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136</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455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China</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135</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44446">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700" b="0" i="0" u="none" strike="noStrike" cap="none" normalizeH="0" baseline="0" dirty="0">
                          <a:ln>
                            <a:noFill/>
                          </a:ln>
                          <a:solidFill>
                            <a:schemeClr val="tx1"/>
                          </a:solidFill>
                          <a:effectLst/>
                          <a:latin typeface="Calibri" pitchFamily="34" charset="0"/>
                          <a:ea typeface="ＭＳ Ｐゴシック" pitchFamily="34" charset="-128"/>
                          <a:cs typeface="Arial" charset="0"/>
                        </a:rPr>
                        <a:t>Argentina</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52</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19391">
                <a:tc gridSpan="4">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Calibri" pitchFamily="34" charset="0"/>
                          <a:cs typeface="Arial" charset="0"/>
                        </a:rPr>
                        <a:t>Other Member States</a:t>
                      </a:r>
                    </a:p>
                  </a:txBody>
                  <a:tcPr marL="91429" marR="91429" marT="47544" marB="47544" anchor="ctr"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chemeClr val="tx1"/>
                          </a:solidFill>
                          <a:effectLst/>
                          <a:latin typeface="Calibri" pitchFamily="34" charset="0"/>
                          <a:cs typeface="Arial" charset="0"/>
                        </a:rPr>
                        <a:t>186</a:t>
                      </a:r>
                    </a:p>
                  </a:txBody>
                  <a:tcPr marL="91429" marR="91429" marT="47544" marB="47544"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141530">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chemeClr val="tx1"/>
                          </a:solidFill>
                          <a:effectLst/>
                          <a:latin typeface="Calibri" pitchFamily="34" charset="0"/>
                          <a:cs typeface="Arial" charset="0"/>
                        </a:rPr>
                        <a:t>Total</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gridSpan="3">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dirty="0">
                        <a:ln>
                          <a:noFill/>
                        </a:ln>
                        <a:solidFill>
                          <a:schemeClr val="tx1"/>
                        </a:solidFill>
                        <a:effectLst/>
                        <a:latin typeface="Calibri" pitchFamily="34" charset="0"/>
                        <a:cs typeface="Arial" charset="0"/>
                      </a:endParaRP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2">
                  <a:txBody>
                    <a:bodyPr/>
                    <a:lstStyle>
                      <a:lvl1pPr defTabSz="457200" eaLnBrk="0" hangingPunct="0">
                        <a:spcBef>
                          <a:spcPct val="20000"/>
                        </a:spcBef>
                        <a:defRPr sz="2800">
                          <a:solidFill>
                            <a:schemeClr val="tx1"/>
                          </a:solidFill>
                          <a:latin typeface="Arial" charset="0"/>
                          <a:cs typeface="Arial" charset="0"/>
                        </a:defRPr>
                      </a:lvl1pPr>
                      <a:lvl2pPr marL="37931725" indent="-37474525" defTabSz="457200"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en-US" altLang="en-US" sz="1700" b="1" i="0" u="none" strike="noStrike" cap="none" normalizeH="0" baseline="0" dirty="0">
                          <a:ln>
                            <a:noFill/>
                          </a:ln>
                          <a:solidFill>
                            <a:schemeClr val="tx1"/>
                          </a:solidFill>
                          <a:effectLst/>
                          <a:latin typeface="Calibri" pitchFamily="34" charset="0"/>
                          <a:cs typeface="Arial" charset="0"/>
                        </a:rPr>
                        <a:t>1,707</a:t>
                      </a:r>
                    </a:p>
                  </a:txBody>
                  <a:tcPr marL="91429" marR="91429" marT="47544" marB="47544" anchor="ctr" horzOverflow="overflow">
                    <a:lnL>
                      <a:noFill/>
                    </a:lnL>
                    <a:lnR>
                      <a:noFill/>
                    </a:lnR>
                    <a:lnT>
                      <a:noFill/>
                    </a:lnT>
                    <a:lnB w="381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7"/>
                  </a:ext>
                </a:extLst>
              </a:tr>
            </a:tbl>
          </a:graphicData>
        </a:graphic>
      </p:graphicFrame>
      <p:sp>
        <p:nvSpPr>
          <p:cNvPr id="22" name="Text Box 181">
            <a:extLst>
              <a:ext uri="{FF2B5EF4-FFF2-40B4-BE49-F238E27FC236}">
                <a16:creationId xmlns:a16="http://schemas.microsoft.com/office/drawing/2014/main" id="{0D945604-62B8-4EE9-A855-3E03CEC4688D}"/>
              </a:ext>
            </a:extLst>
          </p:cNvPr>
          <p:cNvSpPr txBox="1">
            <a:spLocks noChangeArrowheads="1"/>
          </p:cNvSpPr>
          <p:nvPr/>
        </p:nvSpPr>
        <p:spPr bwMode="auto">
          <a:xfrm>
            <a:off x="541787" y="6262050"/>
            <a:ext cx="769885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US" altLang="ja-JP" sz="1300" dirty="0">
                <a:latin typeface="Calibri" pitchFamily="34" charset="0"/>
                <a:ea typeface="ＭＳ Ｐゴシック" pitchFamily="34" charset="-128"/>
              </a:rPr>
              <a:t>Full payment received subsequent to 30 April 2019.</a:t>
            </a:r>
          </a:p>
        </p:txBody>
      </p:sp>
      <p:sp>
        <p:nvSpPr>
          <p:cNvPr id="23" name="TextBox 22">
            <a:extLst>
              <a:ext uri="{FF2B5EF4-FFF2-40B4-BE49-F238E27FC236}">
                <a16:creationId xmlns:a16="http://schemas.microsoft.com/office/drawing/2014/main" id="{2B7C467C-5FF6-422C-B7E8-03B79D504D4F}"/>
              </a:ext>
            </a:extLst>
          </p:cNvPr>
          <p:cNvSpPr txBox="1"/>
          <p:nvPr/>
        </p:nvSpPr>
        <p:spPr>
          <a:xfrm flipH="1" flipV="1">
            <a:off x="6115050" y="3922925"/>
            <a:ext cx="533400" cy="353943"/>
          </a:xfrm>
          <a:prstGeom prst="rect">
            <a:avLst/>
          </a:prstGeom>
          <a:noFill/>
        </p:spPr>
        <p:txBody>
          <a:bodyPr wrap="square" rtlCol="0">
            <a:spAutoFit/>
          </a:bodyPr>
          <a:lstStyle/>
          <a:p>
            <a:r>
              <a:rPr lang="en-US" sz="17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sldNum" sz="quarter" idx="12"/>
          </p:nvPr>
        </p:nvSpPr>
        <p:spPr>
          <a:noFill/>
        </p:spPr>
        <p:txBody>
          <a:bodyPr/>
          <a:lstStyle/>
          <a:p>
            <a:r>
              <a:rPr lang="en-GB" altLang="en-US" dirty="0">
                <a:latin typeface="Calibri" pitchFamily="34" charset="0"/>
              </a:rPr>
              <a:t>8</a:t>
            </a:r>
          </a:p>
        </p:txBody>
      </p:sp>
      <p:sp>
        <p:nvSpPr>
          <p:cNvPr id="30722" name="Text Box 2"/>
          <p:cNvSpPr txBox="1">
            <a:spLocks noChangeArrowheads="1"/>
          </p:cNvSpPr>
          <p:nvPr/>
        </p:nvSpPr>
        <p:spPr bwMode="auto">
          <a:xfrm>
            <a:off x="152400" y="264828"/>
            <a:ext cx="7284045" cy="892552"/>
          </a:xfrm>
          <a:prstGeom prst="rect">
            <a:avLst/>
          </a:prstGeom>
          <a:noFill/>
          <a:ln w="9525">
            <a:noFill/>
            <a:miter lim="800000"/>
            <a:headEnd/>
            <a:tailEnd/>
          </a:ln>
        </p:spPr>
        <p:txBody>
          <a:bodyPr wrap="none">
            <a:spAutoFit/>
          </a:bodyPr>
          <a:lstStyle/>
          <a:p>
            <a:r>
              <a:rPr lang="en-GB" altLang="ja-JP" sz="3200" dirty="0">
                <a:ea typeface="ＭＳ Ｐゴシック" pitchFamily="34" charset="-128"/>
              </a:rPr>
              <a:t>Chart 8 -</a:t>
            </a:r>
            <a:r>
              <a:rPr lang="en-GB" altLang="ja-JP" sz="3200" dirty="0">
                <a:solidFill>
                  <a:srgbClr val="0066CC"/>
                </a:solidFill>
                <a:ea typeface="ＭＳ Ｐゴシック" pitchFamily="34" charset="-128"/>
              </a:rPr>
              <a:t> Peacekeeping: Assessment Status</a:t>
            </a:r>
            <a:br>
              <a:rPr lang="en-GB" altLang="en-US" sz="3600" dirty="0"/>
            </a:br>
            <a:r>
              <a:rPr lang="en-GB" altLang="en-US" sz="2000" dirty="0"/>
              <a:t>Actual (US$ millions)</a:t>
            </a:r>
          </a:p>
        </p:txBody>
      </p:sp>
      <p:sp>
        <p:nvSpPr>
          <p:cNvPr id="30723" name="Text Box 7"/>
          <p:cNvSpPr txBox="1">
            <a:spLocks noChangeArrowheads="1"/>
          </p:cNvSpPr>
          <p:nvPr/>
        </p:nvSpPr>
        <p:spPr bwMode="auto">
          <a:xfrm>
            <a:off x="1127125" y="5347828"/>
            <a:ext cx="184150" cy="381397"/>
          </a:xfrm>
          <a:prstGeom prst="rect">
            <a:avLst/>
          </a:prstGeom>
          <a:noFill/>
          <a:ln w="9525">
            <a:noFill/>
            <a:miter lim="800000"/>
            <a:headEnd/>
            <a:tailEnd/>
          </a:ln>
        </p:spPr>
        <p:txBody>
          <a:bodyPr wrap="none">
            <a:spAutoFit/>
          </a:bodyPr>
          <a:lstStyle/>
          <a:p>
            <a:endParaRPr lang="en-US" altLang="en-US" sz="1800">
              <a:latin typeface="Arial" charset="0"/>
            </a:endParaRPr>
          </a:p>
        </p:txBody>
      </p:sp>
      <p:pic>
        <p:nvPicPr>
          <p:cNvPr id="30724" name="Picture 4"/>
          <p:cNvPicPr>
            <a:picLocks noChangeAspect="1" noChangeArrowheads="1"/>
          </p:cNvPicPr>
          <p:nvPr/>
        </p:nvPicPr>
        <p:blipFill>
          <a:blip r:embed="rId2"/>
          <a:srcRect/>
          <a:stretch>
            <a:fillRect/>
          </a:stretch>
        </p:blipFill>
        <p:spPr bwMode="auto">
          <a:xfrm>
            <a:off x="7772400" y="396258"/>
            <a:ext cx="1066800" cy="998900"/>
          </a:xfrm>
          <a:prstGeom prst="rect">
            <a:avLst/>
          </a:prstGeom>
          <a:noFill/>
          <a:ln w="9525">
            <a:noFill/>
            <a:miter lim="800000"/>
            <a:headEnd/>
            <a:tailEnd/>
          </a:ln>
        </p:spPr>
      </p:pic>
      <p:sp>
        <p:nvSpPr>
          <p:cNvPr id="30725" name="Rectangle 48"/>
          <p:cNvSpPr>
            <a:spLocks/>
          </p:cNvSpPr>
          <p:nvPr/>
        </p:nvSpPr>
        <p:spPr bwMode="auto">
          <a:xfrm>
            <a:off x="7592086" y="202075"/>
            <a:ext cx="76200" cy="6764448"/>
          </a:xfrm>
          <a:prstGeom prst="rect">
            <a:avLst/>
          </a:prstGeom>
          <a:solidFill>
            <a:srgbClr val="0066CC"/>
          </a:solidFill>
          <a:ln w="9525">
            <a:noFill/>
            <a:miter lim="800000"/>
            <a:headEnd/>
            <a:tailEnd/>
          </a:ln>
        </p:spPr>
        <p:txBody>
          <a:bodyPr lIns="182880" rIns="182880" anchor="ctr"/>
          <a:lstStyle/>
          <a:p>
            <a:pPr>
              <a:spcAft>
                <a:spcPts val="1000"/>
              </a:spcAft>
            </a:pPr>
            <a:endParaRPr lang="en-US" altLang="ja-JP" sz="800" i="1">
              <a:solidFill>
                <a:srgbClr val="FFFFFF"/>
              </a:solidFill>
              <a:latin typeface="Cambria" pitchFamily="18" charset="0"/>
              <a:ea typeface="SimSun" pitchFamily="2" charset="-122"/>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GB" altLang="ja-JP" sz="1200">
              <a:latin typeface="Times New Roman" pitchFamily="18" charset="0"/>
              <a:ea typeface="ＭＳ 明朝" charset="-128"/>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a:p>
            <a:endParaRPr lang="en-US" altLang="ja-JP" sz="1400" i="1">
              <a:solidFill>
                <a:srgbClr val="FFFFFF"/>
              </a:solidFill>
              <a:latin typeface="Cambria" pitchFamily="18" charset="0"/>
              <a:ea typeface="SimSun" pitchFamily="2" charset="-122"/>
            </a:endParaRPr>
          </a:p>
        </p:txBody>
      </p:sp>
      <p:sp>
        <p:nvSpPr>
          <p:cNvPr id="30726" name="Text Box 6"/>
          <p:cNvSpPr txBox="1">
            <a:spLocks noChangeArrowheads="1"/>
          </p:cNvSpPr>
          <p:nvPr/>
        </p:nvSpPr>
        <p:spPr bwMode="auto">
          <a:xfrm>
            <a:off x="7664450" y="1505779"/>
            <a:ext cx="1441450" cy="475509"/>
          </a:xfrm>
          <a:prstGeom prst="rect">
            <a:avLst/>
          </a:prstGeom>
          <a:noFill/>
          <a:ln w="9525">
            <a:noFill/>
            <a:miter lim="800000"/>
            <a:headEnd/>
            <a:tailEnd/>
          </a:ln>
        </p:spPr>
        <p:txBody>
          <a:bodyPr wrap="none">
            <a:spAutoFit/>
          </a:bodyPr>
          <a:lstStyle/>
          <a:p>
            <a:r>
              <a:rPr lang="en-US" altLang="zh-CN" sz="1200" b="1" i="1" dirty="0">
                <a:solidFill>
                  <a:srgbClr val="336699"/>
                </a:solidFill>
                <a:ea typeface="SimSun" pitchFamily="2" charset="-122"/>
              </a:rPr>
              <a:t>The United Nations </a:t>
            </a:r>
            <a:br>
              <a:rPr lang="en-US" altLang="zh-CN" sz="1200" b="1" i="1" dirty="0">
                <a:solidFill>
                  <a:srgbClr val="336699"/>
                </a:solidFill>
                <a:ea typeface="SimSun" pitchFamily="2" charset="-122"/>
              </a:rPr>
            </a:br>
            <a:r>
              <a:rPr lang="en-US" altLang="zh-CN" sz="1200" b="1" i="1" dirty="0">
                <a:solidFill>
                  <a:srgbClr val="336699"/>
                </a:solidFill>
                <a:ea typeface="SimSun" pitchFamily="2" charset="-122"/>
              </a:rPr>
              <a:t>Financial Situation</a:t>
            </a:r>
            <a:endParaRPr lang="en-GB" altLang="en-US" sz="1200" b="1" i="1" dirty="0">
              <a:solidFill>
                <a:srgbClr val="336699"/>
              </a:solidFill>
            </a:endParaRPr>
          </a:p>
        </p:txBody>
      </p:sp>
      <p:sp>
        <p:nvSpPr>
          <p:cNvPr id="30727" name="Line 8"/>
          <p:cNvSpPr>
            <a:spLocks noChangeShapeType="1"/>
          </p:cNvSpPr>
          <p:nvPr/>
        </p:nvSpPr>
        <p:spPr bwMode="auto">
          <a:xfrm>
            <a:off x="152400" y="1505779"/>
            <a:ext cx="1487488" cy="0"/>
          </a:xfrm>
          <a:prstGeom prst="line">
            <a:avLst/>
          </a:prstGeom>
          <a:noFill/>
          <a:ln w="9525">
            <a:noFill/>
            <a:round/>
            <a:headEnd/>
            <a:tailEnd/>
          </a:ln>
        </p:spPr>
        <p:txBody>
          <a:bodyPr wrap="none"/>
          <a:lstStyle/>
          <a:p>
            <a:endParaRPr lang="en-US"/>
          </a:p>
        </p:txBody>
      </p:sp>
      <p:sp>
        <p:nvSpPr>
          <p:cNvPr id="30728" name="Line 9"/>
          <p:cNvSpPr>
            <a:spLocks noChangeShapeType="1"/>
          </p:cNvSpPr>
          <p:nvPr/>
        </p:nvSpPr>
        <p:spPr bwMode="auto">
          <a:xfrm>
            <a:off x="152400" y="9510184"/>
            <a:ext cx="1487488" cy="0"/>
          </a:xfrm>
          <a:prstGeom prst="line">
            <a:avLst/>
          </a:prstGeom>
          <a:noFill/>
          <a:ln w="9525">
            <a:noFill/>
            <a:round/>
            <a:headEnd/>
            <a:tailEnd/>
          </a:ln>
        </p:spPr>
        <p:txBody>
          <a:bodyPr wrap="none"/>
          <a:lstStyle/>
          <a:p>
            <a:endParaRPr lang="en-US"/>
          </a:p>
        </p:txBody>
      </p:sp>
      <p:sp>
        <p:nvSpPr>
          <p:cNvPr id="30729" name="Line 10"/>
          <p:cNvSpPr>
            <a:spLocks noChangeShapeType="1"/>
          </p:cNvSpPr>
          <p:nvPr/>
        </p:nvSpPr>
        <p:spPr bwMode="auto">
          <a:xfrm>
            <a:off x="152400" y="1505779"/>
            <a:ext cx="0" cy="8004405"/>
          </a:xfrm>
          <a:prstGeom prst="line">
            <a:avLst/>
          </a:prstGeom>
          <a:noFill/>
          <a:ln w="9525">
            <a:noFill/>
            <a:round/>
            <a:headEnd/>
            <a:tailEnd/>
          </a:ln>
        </p:spPr>
        <p:txBody>
          <a:bodyPr wrap="none"/>
          <a:lstStyle/>
          <a:p>
            <a:endParaRPr lang="en-US"/>
          </a:p>
        </p:txBody>
      </p:sp>
      <p:sp>
        <p:nvSpPr>
          <p:cNvPr id="30730" name="Line 11"/>
          <p:cNvSpPr>
            <a:spLocks noChangeShapeType="1"/>
          </p:cNvSpPr>
          <p:nvPr/>
        </p:nvSpPr>
        <p:spPr bwMode="auto">
          <a:xfrm>
            <a:off x="7924800" y="1505779"/>
            <a:ext cx="0" cy="8004405"/>
          </a:xfrm>
          <a:prstGeom prst="line">
            <a:avLst/>
          </a:prstGeom>
          <a:noFill/>
          <a:ln w="9525">
            <a:noFill/>
            <a:round/>
            <a:headEnd/>
            <a:tailEnd/>
          </a:ln>
        </p:spPr>
        <p:txBody>
          <a:bodyPr wrap="none"/>
          <a:lstStyle/>
          <a:p>
            <a:endParaRPr lang="en-US"/>
          </a:p>
        </p:txBody>
      </p:sp>
      <p:sp>
        <p:nvSpPr>
          <p:cNvPr id="30731" name="Line 12"/>
          <p:cNvSpPr>
            <a:spLocks noChangeShapeType="1"/>
          </p:cNvSpPr>
          <p:nvPr/>
        </p:nvSpPr>
        <p:spPr bwMode="auto">
          <a:xfrm>
            <a:off x="1639889" y="1505779"/>
            <a:ext cx="1558925" cy="0"/>
          </a:xfrm>
          <a:prstGeom prst="line">
            <a:avLst/>
          </a:prstGeom>
          <a:noFill/>
          <a:ln w="9525">
            <a:noFill/>
            <a:round/>
            <a:headEnd/>
            <a:tailEnd/>
          </a:ln>
        </p:spPr>
        <p:txBody>
          <a:bodyPr wrap="none"/>
          <a:lstStyle/>
          <a:p>
            <a:endParaRPr lang="en-US"/>
          </a:p>
        </p:txBody>
      </p:sp>
      <p:sp>
        <p:nvSpPr>
          <p:cNvPr id="30732" name="Line 13"/>
          <p:cNvSpPr>
            <a:spLocks noChangeShapeType="1"/>
          </p:cNvSpPr>
          <p:nvPr/>
        </p:nvSpPr>
        <p:spPr bwMode="auto">
          <a:xfrm>
            <a:off x="1639889" y="9510184"/>
            <a:ext cx="1558925" cy="0"/>
          </a:xfrm>
          <a:prstGeom prst="line">
            <a:avLst/>
          </a:prstGeom>
          <a:noFill/>
          <a:ln w="9525">
            <a:noFill/>
            <a:round/>
            <a:headEnd/>
            <a:tailEnd/>
          </a:ln>
        </p:spPr>
        <p:txBody>
          <a:bodyPr wrap="none"/>
          <a:lstStyle/>
          <a:p>
            <a:endParaRPr lang="en-US"/>
          </a:p>
        </p:txBody>
      </p:sp>
      <p:sp>
        <p:nvSpPr>
          <p:cNvPr id="30733" name="Line 14"/>
          <p:cNvSpPr>
            <a:spLocks noChangeShapeType="1"/>
          </p:cNvSpPr>
          <p:nvPr/>
        </p:nvSpPr>
        <p:spPr bwMode="auto">
          <a:xfrm>
            <a:off x="3198814" y="1505779"/>
            <a:ext cx="1558925" cy="0"/>
          </a:xfrm>
          <a:prstGeom prst="line">
            <a:avLst/>
          </a:prstGeom>
          <a:noFill/>
          <a:ln w="9525">
            <a:noFill/>
            <a:round/>
            <a:headEnd/>
            <a:tailEnd/>
          </a:ln>
        </p:spPr>
        <p:txBody>
          <a:bodyPr wrap="none"/>
          <a:lstStyle/>
          <a:p>
            <a:endParaRPr lang="en-US"/>
          </a:p>
        </p:txBody>
      </p:sp>
      <p:sp>
        <p:nvSpPr>
          <p:cNvPr id="30734" name="Line 15"/>
          <p:cNvSpPr>
            <a:spLocks noChangeShapeType="1"/>
          </p:cNvSpPr>
          <p:nvPr/>
        </p:nvSpPr>
        <p:spPr bwMode="auto">
          <a:xfrm>
            <a:off x="3198814" y="9510184"/>
            <a:ext cx="1558925" cy="0"/>
          </a:xfrm>
          <a:prstGeom prst="line">
            <a:avLst/>
          </a:prstGeom>
          <a:noFill/>
          <a:ln w="9525">
            <a:noFill/>
            <a:round/>
            <a:headEnd/>
            <a:tailEnd/>
          </a:ln>
        </p:spPr>
        <p:txBody>
          <a:bodyPr wrap="none"/>
          <a:lstStyle/>
          <a:p>
            <a:endParaRPr lang="en-US"/>
          </a:p>
        </p:txBody>
      </p:sp>
      <p:sp>
        <p:nvSpPr>
          <p:cNvPr id="30735" name="Line 16"/>
          <p:cNvSpPr>
            <a:spLocks noChangeShapeType="1"/>
          </p:cNvSpPr>
          <p:nvPr/>
        </p:nvSpPr>
        <p:spPr bwMode="auto">
          <a:xfrm>
            <a:off x="4757739" y="1505779"/>
            <a:ext cx="1557337" cy="0"/>
          </a:xfrm>
          <a:prstGeom prst="line">
            <a:avLst/>
          </a:prstGeom>
          <a:noFill/>
          <a:ln w="9525">
            <a:noFill/>
            <a:round/>
            <a:headEnd/>
            <a:tailEnd/>
          </a:ln>
        </p:spPr>
        <p:txBody>
          <a:bodyPr wrap="none"/>
          <a:lstStyle/>
          <a:p>
            <a:endParaRPr lang="en-US"/>
          </a:p>
        </p:txBody>
      </p:sp>
      <p:sp>
        <p:nvSpPr>
          <p:cNvPr id="30736" name="Line 17"/>
          <p:cNvSpPr>
            <a:spLocks noChangeShapeType="1"/>
          </p:cNvSpPr>
          <p:nvPr/>
        </p:nvSpPr>
        <p:spPr bwMode="auto">
          <a:xfrm>
            <a:off x="4757739" y="9510184"/>
            <a:ext cx="1557337" cy="0"/>
          </a:xfrm>
          <a:prstGeom prst="line">
            <a:avLst/>
          </a:prstGeom>
          <a:noFill/>
          <a:ln w="9525">
            <a:noFill/>
            <a:round/>
            <a:headEnd/>
            <a:tailEnd/>
          </a:ln>
        </p:spPr>
        <p:txBody>
          <a:bodyPr wrap="none"/>
          <a:lstStyle/>
          <a:p>
            <a:endParaRPr lang="en-US"/>
          </a:p>
        </p:txBody>
      </p:sp>
      <p:sp>
        <p:nvSpPr>
          <p:cNvPr id="30737" name="Line 18"/>
          <p:cNvSpPr>
            <a:spLocks noChangeShapeType="1"/>
          </p:cNvSpPr>
          <p:nvPr/>
        </p:nvSpPr>
        <p:spPr bwMode="auto">
          <a:xfrm>
            <a:off x="6315076" y="1505779"/>
            <a:ext cx="1609725" cy="0"/>
          </a:xfrm>
          <a:prstGeom prst="line">
            <a:avLst/>
          </a:prstGeom>
          <a:noFill/>
          <a:ln w="9525">
            <a:noFill/>
            <a:round/>
            <a:headEnd/>
            <a:tailEnd/>
          </a:ln>
        </p:spPr>
        <p:txBody>
          <a:bodyPr wrap="none"/>
          <a:lstStyle/>
          <a:p>
            <a:endParaRPr lang="en-US"/>
          </a:p>
        </p:txBody>
      </p:sp>
      <p:sp>
        <p:nvSpPr>
          <p:cNvPr id="30738" name="Line 19"/>
          <p:cNvSpPr>
            <a:spLocks noChangeShapeType="1"/>
          </p:cNvSpPr>
          <p:nvPr/>
        </p:nvSpPr>
        <p:spPr bwMode="auto">
          <a:xfrm>
            <a:off x="6315076" y="9510184"/>
            <a:ext cx="1609725" cy="0"/>
          </a:xfrm>
          <a:prstGeom prst="line">
            <a:avLst/>
          </a:prstGeom>
          <a:noFill/>
          <a:ln w="9525">
            <a:noFill/>
            <a:round/>
            <a:headEnd/>
            <a:tailEnd/>
          </a:ln>
        </p:spPr>
        <p:txBody>
          <a:bodyPr wrap="none"/>
          <a:lstStyle/>
          <a:p>
            <a:endParaRPr lang="en-US"/>
          </a:p>
        </p:txBody>
      </p:sp>
      <p:grpSp>
        <p:nvGrpSpPr>
          <p:cNvPr id="30740" name="Group 58"/>
          <p:cNvGrpSpPr>
            <a:grpSpLocks/>
          </p:cNvGrpSpPr>
          <p:nvPr/>
        </p:nvGrpSpPr>
        <p:grpSpPr bwMode="auto">
          <a:xfrm>
            <a:off x="7709846" y="2171671"/>
            <a:ext cx="1152525" cy="630710"/>
            <a:chOff x="4830" y="1327"/>
            <a:chExt cx="726" cy="382"/>
          </a:xfrm>
        </p:grpSpPr>
        <p:sp>
          <p:nvSpPr>
            <p:cNvPr id="30767" name="Text Box 59"/>
            <p:cNvSpPr txBox="1">
              <a:spLocks noChangeArrowheads="1"/>
            </p:cNvSpPr>
            <p:nvPr/>
          </p:nvSpPr>
          <p:spPr bwMode="auto">
            <a:xfrm>
              <a:off x="4830" y="1327"/>
              <a:ext cx="726" cy="173"/>
            </a:xfrm>
            <a:prstGeom prst="rect">
              <a:avLst/>
            </a:prstGeom>
            <a:noFill/>
            <a:ln w="9525">
              <a:noFill/>
              <a:miter lim="800000"/>
              <a:headEnd/>
              <a:tailEnd/>
            </a:ln>
          </p:spPr>
          <p:txBody>
            <a:bodyPr wrap="square">
              <a:spAutoFit/>
            </a:bodyPr>
            <a:lstStyle/>
            <a:p>
              <a:r>
                <a:rPr lang="en-US" altLang="en-US" sz="1200" b="1" dirty="0">
                  <a:solidFill>
                    <a:srgbClr val="B2B2B2"/>
                  </a:solidFill>
                </a:rPr>
                <a:t>Regular budget</a:t>
              </a:r>
            </a:p>
          </p:txBody>
        </p:sp>
        <p:sp>
          <p:nvSpPr>
            <p:cNvPr id="30768" name="Text Box 60"/>
            <p:cNvSpPr txBox="1">
              <a:spLocks noChangeArrowheads="1"/>
            </p:cNvSpPr>
            <p:nvPr/>
          </p:nvSpPr>
          <p:spPr bwMode="auto">
            <a:xfrm>
              <a:off x="4830" y="1429"/>
              <a:ext cx="666" cy="173"/>
            </a:xfrm>
            <a:prstGeom prst="rect">
              <a:avLst/>
            </a:prstGeom>
            <a:noFill/>
            <a:ln w="9525">
              <a:noFill/>
              <a:miter lim="800000"/>
              <a:headEnd/>
              <a:tailEnd/>
            </a:ln>
          </p:spPr>
          <p:txBody>
            <a:bodyPr wrap="none">
              <a:spAutoFit/>
            </a:bodyPr>
            <a:lstStyle/>
            <a:p>
              <a:r>
                <a:rPr lang="en-US" altLang="en-US" sz="1200" b="1" dirty="0">
                  <a:solidFill>
                    <a:srgbClr val="0066CC"/>
                  </a:solidFill>
                </a:rPr>
                <a:t>Peacekeeping</a:t>
              </a:r>
            </a:p>
          </p:txBody>
        </p:sp>
        <p:sp>
          <p:nvSpPr>
            <p:cNvPr id="30769" name="Text Box 61"/>
            <p:cNvSpPr txBox="1">
              <a:spLocks noChangeArrowheads="1"/>
            </p:cNvSpPr>
            <p:nvPr/>
          </p:nvSpPr>
          <p:spPr bwMode="auto">
            <a:xfrm>
              <a:off x="4830" y="1536"/>
              <a:ext cx="487" cy="173"/>
            </a:xfrm>
            <a:prstGeom prst="rect">
              <a:avLst/>
            </a:prstGeom>
            <a:noFill/>
            <a:ln w="9525">
              <a:noFill/>
              <a:miter lim="800000"/>
              <a:headEnd/>
              <a:tailEnd/>
            </a:ln>
          </p:spPr>
          <p:txBody>
            <a:bodyPr wrap="none">
              <a:spAutoFit/>
            </a:bodyPr>
            <a:lstStyle/>
            <a:p>
              <a:r>
                <a:rPr lang="en-US" altLang="en-US" sz="1200" b="1">
                  <a:solidFill>
                    <a:srgbClr val="B2B2B2"/>
                  </a:solidFill>
                </a:rPr>
                <a:t>Tribunals</a:t>
              </a:r>
            </a:p>
          </p:txBody>
        </p:sp>
      </p:grpSp>
      <p:sp>
        <p:nvSpPr>
          <p:cNvPr id="30741" name="Rectangle 63"/>
          <p:cNvSpPr>
            <a:spLocks noChangeArrowheads="1"/>
          </p:cNvSpPr>
          <p:nvPr/>
        </p:nvSpPr>
        <p:spPr bwMode="auto">
          <a:xfrm flipH="1">
            <a:off x="7658100" y="2456797"/>
            <a:ext cx="76200" cy="79252"/>
          </a:xfrm>
          <a:prstGeom prst="rect">
            <a:avLst/>
          </a:prstGeom>
          <a:solidFill>
            <a:srgbClr val="0066CC"/>
          </a:solidFill>
          <a:ln w="9525">
            <a:solidFill>
              <a:srgbClr val="0066CC"/>
            </a:solidFill>
            <a:miter lim="800000"/>
            <a:headEnd/>
            <a:tailEnd/>
          </a:ln>
        </p:spPr>
        <p:txBody>
          <a:bodyPr wrap="none" anchor="ctr"/>
          <a:lstStyle/>
          <a:p>
            <a:endParaRPr lang="en-US" altLang="en-US" sz="1800"/>
          </a:p>
        </p:txBody>
      </p:sp>
      <p:graphicFrame>
        <p:nvGraphicFramePr>
          <p:cNvPr id="30775" name="Group 55"/>
          <p:cNvGraphicFramePr>
            <a:graphicFrameLocks noGrp="1"/>
          </p:cNvGraphicFramePr>
          <p:nvPr>
            <p:extLst>
              <p:ext uri="{D42A27DB-BD31-4B8C-83A1-F6EECF244321}">
                <p14:modId xmlns:p14="http://schemas.microsoft.com/office/powerpoint/2010/main" val="3021716710"/>
              </p:ext>
            </p:extLst>
          </p:nvPr>
        </p:nvGraphicFramePr>
        <p:xfrm>
          <a:off x="80036" y="1892769"/>
          <a:ext cx="7416800" cy="3181944"/>
        </p:xfrm>
        <a:graphic>
          <a:graphicData uri="http://schemas.openxmlformats.org/drawingml/2006/table">
            <a:tbl>
              <a:tblPr/>
              <a:tblGrid>
                <a:gridCol w="1854200">
                  <a:extLst>
                    <a:ext uri="{9D8B030D-6E8A-4147-A177-3AD203B41FA5}">
                      <a16:colId xmlns:a16="http://schemas.microsoft.com/office/drawing/2014/main" val="20000"/>
                    </a:ext>
                  </a:extLst>
                </a:gridCol>
                <a:gridCol w="463550">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236133">
                  <a:extLst>
                    <a:ext uri="{9D8B030D-6E8A-4147-A177-3AD203B41FA5}">
                      <a16:colId xmlns:a16="http://schemas.microsoft.com/office/drawing/2014/main" val="20003"/>
                    </a:ext>
                  </a:extLst>
                </a:gridCol>
                <a:gridCol w="1390650">
                  <a:extLst>
                    <a:ext uri="{9D8B030D-6E8A-4147-A177-3AD203B41FA5}">
                      <a16:colId xmlns:a16="http://schemas.microsoft.com/office/drawing/2014/main" val="20004"/>
                    </a:ext>
                  </a:extLst>
                </a:gridCol>
                <a:gridCol w="1313392">
                  <a:extLst>
                    <a:ext uri="{9D8B030D-6E8A-4147-A177-3AD203B41FA5}">
                      <a16:colId xmlns:a16="http://schemas.microsoft.com/office/drawing/2014/main" val="20005"/>
                    </a:ext>
                  </a:extLst>
                </a:gridCol>
              </a:tblGrid>
              <a:tr h="506880">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    31 Dec 2017</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30 Apr 2018</a:t>
                      </a:r>
                    </a:p>
                    <a:p>
                      <a:pPr marL="0" marR="0" lvl="0" indent="0" algn="r" defTabSz="973138" rtl="0" eaLnBrk="1" fontAlgn="base" latinLnBrk="0" hangingPunct="1">
                        <a:lnSpc>
                          <a:spcPct val="100000"/>
                        </a:lnSpc>
                        <a:spcBef>
                          <a:spcPct val="20000"/>
                        </a:spcBef>
                        <a:spcAft>
                          <a:spcPct val="0"/>
                        </a:spcAft>
                        <a:buClrTx/>
                        <a:buSzTx/>
                        <a:buFontTx/>
                        <a:buNone/>
                        <a:tabLst/>
                      </a:pP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 31 Dec  2018</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30 Apr 2019</a:t>
                      </a:r>
                    </a:p>
                  </a:txBody>
                  <a:tcPr marL="91429" marR="91429" marT="47546" marB="47546" horzOverflow="overflow">
                    <a:lnL>
                      <a:noFill/>
                    </a:lnL>
                    <a:lnR>
                      <a:noFill/>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477">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Prior-years balance*</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1,802</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1,930</a:t>
                      </a:r>
                    </a:p>
                  </a:txBody>
                  <a:tcPr marL="91429" marR="91429" marT="45715" marB="45715"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1,930</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1,472</a:t>
                      </a:r>
                    </a:p>
                  </a:txBody>
                  <a:tcPr marL="91429" marR="91429" marT="47546" marB="47546" anchor="ctr" horzOverflow="overflow">
                    <a:lnL>
                      <a:noFill/>
                    </a:lnL>
                    <a:lnR>
                      <a:noFill/>
                    </a:lnR>
                    <a:lnT w="381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1459">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Assessments</a:t>
                      </a:r>
                      <a:r>
                        <a:rPr kumimoji="0" lang="en-US" altLang="en-US" sz="1500" b="1" i="0" u="none" strike="noStrike" cap="none" normalizeH="0" baseline="0" dirty="0">
                          <a:ln>
                            <a:noFill/>
                          </a:ln>
                          <a:solidFill>
                            <a:schemeClr val="tx1"/>
                          </a:solidFill>
                          <a:effectLst/>
                          <a:latin typeface="Calibri" pitchFamily="34" charset="0"/>
                          <a:cs typeface="Arial" charset="0"/>
                        </a:rPr>
                        <a:t>    </a:t>
                      </a: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6,866</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1,457</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 4,982</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3,327</a:t>
                      </a:r>
                    </a:p>
                  </a:txBody>
                  <a:tcPr marL="91429" marR="91429" marT="47546" marB="4754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711613">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8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Payments/credits</a:t>
                      </a:r>
                      <a:r>
                        <a:rPr kumimoji="0" lang="en-US" altLang="en-US" sz="1500" b="1" i="0" u="none" strike="noStrike" cap="none" normalizeH="0" baseline="0" dirty="0">
                          <a:ln>
                            <a:noFill/>
                          </a:ln>
                          <a:solidFill>
                            <a:schemeClr val="tx1"/>
                          </a:solidFill>
                          <a:effectLst/>
                          <a:latin typeface="Calibri" pitchFamily="34" charset="0"/>
                          <a:cs typeface="Arial" charset="0"/>
                        </a:rPr>
                        <a:t> </a:t>
                      </a:r>
                      <a:r>
                        <a:rPr kumimoji="0" lang="en-US" altLang="en-US" sz="1500" b="0" i="0" u="none" strike="noStrike" cap="none" normalizeH="0" baseline="0" dirty="0">
                          <a:ln>
                            <a:noFill/>
                          </a:ln>
                          <a:solidFill>
                            <a:schemeClr val="tx1"/>
                          </a:solidFill>
                          <a:effectLst/>
                          <a:latin typeface="Calibri" pitchFamily="34" charset="0"/>
                          <a:cs typeface="Arial" charset="0"/>
                        </a:rPr>
                        <a:t>received</a:t>
                      </a:r>
                      <a:r>
                        <a:rPr kumimoji="0" lang="en-US" altLang="en-US" sz="1500" b="1" i="0" u="none" strike="noStrike" cap="none" normalizeH="0" baseline="0" dirty="0">
                          <a:ln>
                            <a:noFill/>
                          </a:ln>
                          <a:solidFill>
                            <a:schemeClr val="tx1"/>
                          </a:solidFill>
                          <a:effectLst/>
                          <a:latin typeface="Calibri" pitchFamily="34" charset="0"/>
                          <a:cs typeface="Arial" charset="0"/>
                        </a:rPr>
                        <a:t> </a:t>
                      </a: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a:noFill/>
                    </a:lnT>
                    <a:lnB>
                      <a:noFill/>
                    </a:lnB>
                    <a:lnTlToBr>
                      <a:noFill/>
                    </a:lnTlToBr>
                    <a:lnBlToTr>
                      <a:noFill/>
                    </a:lnBlToTr>
                    <a:noFill/>
                  </a:tcPr>
                </a:tc>
                <a:tc hMerge="1">
                  <a:txBody>
                    <a:bodyPr/>
                    <a:lstStyle/>
                    <a:p>
                      <a:endParaRPr lang="en-GB"/>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6,738</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1,117</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 5,440 </a:t>
                      </a:r>
                    </a:p>
                  </a:txBody>
                  <a:tcPr marL="91429" marR="91429" marT="47546" marB="47546" anchor="ctr" horzOverflow="overflow">
                    <a:lnL>
                      <a:noFill/>
                    </a:lnL>
                    <a:lnR>
                      <a:noFill/>
                    </a:lnR>
                    <a:lnT>
                      <a:noFill/>
                    </a:lnT>
                    <a:lnB>
                      <a:noFill/>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2,737</a:t>
                      </a:r>
                    </a:p>
                  </a:txBody>
                  <a:tcPr marL="91429" marR="91429" marT="47546" marB="47546"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665383">
                <a:tc gridSpan="2">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73138" rtl="0" eaLnBrk="1" fontAlgn="base" latinLnBrk="0" hangingPunct="1">
                        <a:lnSpc>
                          <a:spcPct val="8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Unpaid</a:t>
                      </a:r>
                      <a:r>
                        <a:rPr kumimoji="0" lang="en-US" altLang="en-US" sz="1500" b="1" i="0" u="none" strike="noStrike" cap="none" normalizeH="0" baseline="0" dirty="0">
                          <a:ln>
                            <a:noFill/>
                          </a:ln>
                          <a:solidFill>
                            <a:schemeClr val="tx1"/>
                          </a:solidFill>
                          <a:effectLst/>
                          <a:latin typeface="Calibri" pitchFamily="34" charset="0"/>
                          <a:cs typeface="Arial" charset="0"/>
                        </a:rPr>
                        <a:t> </a:t>
                      </a:r>
                      <a:r>
                        <a:rPr kumimoji="0" lang="en-US" altLang="en-US" sz="1500" b="0" i="0" u="none" strike="noStrike" cap="none" normalizeH="0" baseline="0" dirty="0">
                          <a:ln>
                            <a:noFill/>
                          </a:ln>
                          <a:solidFill>
                            <a:schemeClr val="tx1"/>
                          </a:solidFill>
                          <a:effectLst/>
                          <a:latin typeface="Calibri" pitchFamily="34" charset="0"/>
                          <a:cs typeface="Arial" charset="0"/>
                        </a:rPr>
                        <a:t>assessments</a:t>
                      </a:r>
                      <a:r>
                        <a:rPr kumimoji="0" lang="en-US" altLang="en-US" sz="1500" b="1" i="0" u="none" strike="noStrike" cap="none" normalizeH="0" baseline="0" dirty="0">
                          <a:ln>
                            <a:noFill/>
                          </a:ln>
                          <a:solidFill>
                            <a:schemeClr val="tx1"/>
                          </a:solidFill>
                          <a:effectLst/>
                          <a:latin typeface="Calibri" pitchFamily="34" charset="0"/>
                          <a:cs typeface="Arial" charset="0"/>
                        </a:rPr>
                        <a:t> </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dirty="0"/>
                    </a:p>
                  </a:txBody>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1,930</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alibri" pitchFamily="34" charset="0"/>
                          <a:cs typeface="Arial" charset="0"/>
                        </a:rPr>
                        <a:t>2,270</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500" b="0" i="0" u="none" strike="noStrike" cap="none" normalizeH="0" baseline="0" dirty="0">
                          <a:ln>
                            <a:noFill/>
                          </a:ln>
                          <a:solidFill>
                            <a:schemeClr val="tx1"/>
                          </a:solidFill>
                          <a:effectLst/>
                          <a:latin typeface="Calibri" pitchFamily="34" charset="0"/>
                          <a:cs typeface="Arial" charset="0"/>
                        </a:rPr>
                        <a:t>1,472</a:t>
                      </a: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973138" eaLnBrk="0" hangingPunct="0">
                        <a:spcBef>
                          <a:spcPct val="20000"/>
                        </a:spcBef>
                        <a:defRPr sz="2800">
                          <a:solidFill>
                            <a:schemeClr val="tx1"/>
                          </a:solidFill>
                          <a:latin typeface="Arial" charset="0"/>
                          <a:cs typeface="Arial" charset="0"/>
                        </a:defRPr>
                      </a:lvl1pPr>
                      <a:lvl2pPr marL="37931725" indent="-37474525" defTabSz="973138" eaLnBrk="0" hangingPunct="0">
                        <a:spcBef>
                          <a:spcPct val="20000"/>
                        </a:spcBef>
                        <a:defRPr sz="2400">
                          <a:solidFill>
                            <a:schemeClr val="tx1"/>
                          </a:solidFill>
                          <a:latin typeface="Arial" charset="0"/>
                          <a:cs typeface="Arial" charset="0"/>
                        </a:defRPr>
                      </a:lvl2pPr>
                      <a:lvl3pPr eaLnBrk="0" hangingPunct="0">
                        <a:spcBef>
                          <a:spcPct val="20000"/>
                        </a:spcBef>
                        <a:defRPr sz="2000">
                          <a:solidFill>
                            <a:schemeClr val="tx1"/>
                          </a:solidFill>
                          <a:latin typeface="Arial" charset="0"/>
                          <a:cs typeface="Arial" charset="0"/>
                        </a:defRPr>
                      </a:lvl3pPr>
                      <a:lvl4pPr eaLnBrk="0" hangingPunct="0">
                        <a:spcBef>
                          <a:spcPct val="20000"/>
                        </a:spcBef>
                        <a:defRPr>
                          <a:solidFill>
                            <a:schemeClr val="tx1"/>
                          </a:solidFill>
                          <a:latin typeface="Arial" charset="0"/>
                          <a:cs typeface="Arial" charset="0"/>
                        </a:defRPr>
                      </a:lvl4pPr>
                      <a:lvl5pPr eaLnBrk="0" hangingPunct="0">
                        <a:spcBef>
                          <a:spcPct val="20000"/>
                        </a:spcBef>
                        <a:defRPr>
                          <a:solidFill>
                            <a:schemeClr val="tx1"/>
                          </a:solidFill>
                          <a:latin typeface="Arial" charset="0"/>
                          <a:cs typeface="Arial" charset="0"/>
                        </a:defRPr>
                      </a:lvl5pPr>
                      <a:lvl6pPr marL="457200" eaLnBrk="0" fontAlgn="base" hangingPunct="0">
                        <a:spcBef>
                          <a:spcPct val="20000"/>
                        </a:spcBef>
                        <a:spcAft>
                          <a:spcPct val="0"/>
                        </a:spcAft>
                        <a:defRPr>
                          <a:solidFill>
                            <a:schemeClr val="tx1"/>
                          </a:solidFill>
                          <a:latin typeface="Arial" charset="0"/>
                          <a:cs typeface="Arial" charset="0"/>
                        </a:defRPr>
                      </a:lvl6pPr>
                      <a:lvl7pPr marL="914400" eaLnBrk="0" fontAlgn="base" hangingPunct="0">
                        <a:spcBef>
                          <a:spcPct val="20000"/>
                        </a:spcBef>
                        <a:spcAft>
                          <a:spcPct val="0"/>
                        </a:spcAft>
                        <a:defRPr>
                          <a:solidFill>
                            <a:schemeClr val="tx1"/>
                          </a:solidFill>
                          <a:latin typeface="Arial" charset="0"/>
                          <a:cs typeface="Arial" charset="0"/>
                        </a:defRPr>
                      </a:lvl7pPr>
                      <a:lvl8pPr marL="1371600" eaLnBrk="0" fontAlgn="base" hangingPunct="0">
                        <a:spcBef>
                          <a:spcPct val="20000"/>
                        </a:spcBef>
                        <a:spcAft>
                          <a:spcPct val="0"/>
                        </a:spcAft>
                        <a:defRPr>
                          <a:solidFill>
                            <a:schemeClr val="tx1"/>
                          </a:solidFill>
                          <a:latin typeface="Arial" charset="0"/>
                          <a:cs typeface="Arial" charset="0"/>
                        </a:defRPr>
                      </a:lvl8pPr>
                      <a:lvl9pPr marL="1828800" eaLnBrk="0" fontAlgn="base" hangingPunct="0">
                        <a:spcBef>
                          <a:spcPct val="20000"/>
                        </a:spcBef>
                        <a:spcAft>
                          <a:spcPct val="0"/>
                        </a:spcAft>
                        <a:defRPr>
                          <a:solidFill>
                            <a:schemeClr val="tx1"/>
                          </a:solidFill>
                          <a:latin typeface="Arial" charset="0"/>
                          <a:cs typeface="Arial" charset="0"/>
                        </a:defRPr>
                      </a:lvl9pPr>
                    </a:lstStyle>
                    <a:p>
                      <a:pPr marL="0" marR="0" lvl="0" indent="0" algn="r" defTabSz="973138" rtl="0" eaLnBrk="1" fontAlgn="base" latinLnBrk="0" hangingPunct="1">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Calibri" pitchFamily="34" charset="0"/>
                          <a:cs typeface="Arial" charset="0"/>
                        </a:rPr>
                        <a:t>2,062</a:t>
                      </a:r>
                      <a:endParaRPr kumimoji="0" lang="en-US" altLang="en-US" sz="1500" b="0" i="0" u="none" strike="noStrike" cap="none" normalizeH="0" baseline="0" dirty="0">
                        <a:ln>
                          <a:noFill/>
                        </a:ln>
                        <a:solidFill>
                          <a:schemeClr val="tx1"/>
                        </a:solidFill>
                        <a:effectLst/>
                        <a:latin typeface="Calibri" pitchFamily="34" charset="0"/>
                        <a:cs typeface="Arial" charset="0"/>
                      </a:endParaRPr>
                    </a:p>
                  </a:txBody>
                  <a:tcPr marL="91429" marR="91429" marT="47546" marB="47546" anchor="ctr" horzOverflow="overflow">
                    <a:lnL>
                      <a:noFill/>
                    </a:lnL>
                    <a:lnR>
                      <a:noFill/>
                    </a:lnR>
                    <a:lnT>
                      <a:noFill/>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 name="Text Box 97"/>
          <p:cNvSpPr txBox="1">
            <a:spLocks noChangeArrowheads="1"/>
          </p:cNvSpPr>
          <p:nvPr/>
        </p:nvSpPr>
        <p:spPr bwMode="auto">
          <a:xfrm>
            <a:off x="55821" y="5461702"/>
            <a:ext cx="7635949"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500">
                <a:solidFill>
                  <a:schemeClr val="tx1"/>
                </a:solidFill>
                <a:latin typeface="Calibri" pitchFamily="34" charset="0"/>
                <a:cs typeface="Arial" charset="0"/>
              </a:defRPr>
            </a:lvl1pPr>
            <a:lvl2pPr marL="37931725" indent="-37474525" eaLnBrk="0" hangingPunct="0">
              <a:defRPr sz="1500">
                <a:solidFill>
                  <a:schemeClr val="tx1"/>
                </a:solidFill>
                <a:latin typeface="Calibri" pitchFamily="34" charset="0"/>
                <a:cs typeface="Arial" charset="0"/>
              </a:defRPr>
            </a:lvl2pPr>
            <a:lvl3pPr eaLnBrk="0" hangingPunct="0">
              <a:defRPr sz="1500">
                <a:solidFill>
                  <a:schemeClr val="tx1"/>
                </a:solidFill>
                <a:latin typeface="Calibri" pitchFamily="34" charset="0"/>
                <a:cs typeface="Arial" charset="0"/>
              </a:defRPr>
            </a:lvl3pPr>
            <a:lvl4pPr eaLnBrk="0" hangingPunct="0">
              <a:defRPr sz="1500">
                <a:solidFill>
                  <a:schemeClr val="tx1"/>
                </a:solidFill>
                <a:latin typeface="Calibri" pitchFamily="34" charset="0"/>
                <a:cs typeface="Arial" charset="0"/>
              </a:defRPr>
            </a:lvl4pPr>
            <a:lvl5pPr eaLnBrk="0" hangingPunct="0">
              <a:defRPr sz="1500">
                <a:solidFill>
                  <a:schemeClr val="tx1"/>
                </a:solidFill>
                <a:latin typeface="Calibri" pitchFamily="34" charset="0"/>
                <a:cs typeface="Arial" charset="0"/>
              </a:defRPr>
            </a:lvl5pPr>
            <a:lvl6pPr marL="457200" eaLnBrk="0" fontAlgn="base" hangingPunct="0">
              <a:spcBef>
                <a:spcPct val="0"/>
              </a:spcBef>
              <a:spcAft>
                <a:spcPct val="0"/>
              </a:spcAft>
              <a:defRPr sz="1500">
                <a:solidFill>
                  <a:schemeClr val="tx1"/>
                </a:solidFill>
                <a:latin typeface="Calibri" pitchFamily="34" charset="0"/>
                <a:cs typeface="Arial" charset="0"/>
              </a:defRPr>
            </a:lvl6pPr>
            <a:lvl7pPr marL="914400" eaLnBrk="0" fontAlgn="base" hangingPunct="0">
              <a:spcBef>
                <a:spcPct val="0"/>
              </a:spcBef>
              <a:spcAft>
                <a:spcPct val="0"/>
              </a:spcAft>
              <a:defRPr sz="1500">
                <a:solidFill>
                  <a:schemeClr val="tx1"/>
                </a:solidFill>
                <a:latin typeface="Calibri" pitchFamily="34" charset="0"/>
                <a:cs typeface="Arial" charset="0"/>
              </a:defRPr>
            </a:lvl7pPr>
            <a:lvl8pPr marL="1371600" eaLnBrk="0" fontAlgn="base" hangingPunct="0">
              <a:spcBef>
                <a:spcPct val="0"/>
              </a:spcBef>
              <a:spcAft>
                <a:spcPct val="0"/>
              </a:spcAft>
              <a:defRPr sz="1500">
                <a:solidFill>
                  <a:schemeClr val="tx1"/>
                </a:solidFill>
                <a:latin typeface="Calibri" pitchFamily="34" charset="0"/>
                <a:cs typeface="Arial" charset="0"/>
              </a:defRPr>
            </a:lvl8pPr>
            <a:lvl9pPr marL="1828800" eaLnBrk="0" fontAlgn="base" hangingPunct="0">
              <a:spcBef>
                <a:spcPct val="0"/>
              </a:spcBef>
              <a:spcAft>
                <a:spcPct val="0"/>
              </a:spcAft>
              <a:defRPr sz="1500">
                <a:solidFill>
                  <a:schemeClr val="tx1"/>
                </a:solidFill>
                <a:latin typeface="Calibri" pitchFamily="34" charset="0"/>
                <a:cs typeface="Arial" charset="0"/>
              </a:defRPr>
            </a:lvl9pPr>
          </a:lstStyle>
          <a:p>
            <a:pPr eaLnBrk="1" hangingPunct="1"/>
            <a:r>
              <a:rPr lang="en-US" altLang="en-US" sz="1300" dirty="0"/>
              <a:t>*</a:t>
            </a:r>
            <a:r>
              <a:rPr lang="en-US" altLang="ja-JP" sz="1300" dirty="0">
                <a:ea typeface="ＭＳ Ｐゴシック" pitchFamily="34" charset="-128"/>
              </a:rPr>
              <a:t>   As at 1 January</a:t>
            </a:r>
          </a:p>
        </p:txBody>
      </p:sp>
      <p:sp>
        <p:nvSpPr>
          <p:cNvPr id="30" name="Text Box 181">
            <a:extLst>
              <a:ext uri="{FF2B5EF4-FFF2-40B4-BE49-F238E27FC236}">
                <a16:creationId xmlns:a16="http://schemas.microsoft.com/office/drawing/2014/main" id="{ABAC5FF2-3500-46A2-8511-E761FEDEAAB0}"/>
              </a:ext>
            </a:extLst>
          </p:cNvPr>
          <p:cNvSpPr txBox="1">
            <a:spLocks noChangeArrowheads="1"/>
          </p:cNvSpPr>
          <p:nvPr/>
        </p:nvSpPr>
        <p:spPr bwMode="auto">
          <a:xfrm>
            <a:off x="76785" y="5706105"/>
            <a:ext cx="769885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73138" eaLnBrk="0" hangingPunct="0">
              <a:spcBef>
                <a:spcPct val="20000"/>
              </a:spcBef>
              <a:buChar char="•"/>
              <a:defRPr kumimoji="1" sz="3200">
                <a:solidFill>
                  <a:schemeClr val="tx1"/>
                </a:solidFill>
                <a:latin typeface="Arial" charset="0"/>
                <a:cs typeface="Arial" charset="0"/>
              </a:defRPr>
            </a:lvl1pPr>
            <a:lvl2pPr marL="742950" indent="-285750" defTabSz="973138" eaLnBrk="0" hangingPunct="0">
              <a:spcBef>
                <a:spcPct val="20000"/>
              </a:spcBef>
              <a:buChar char="–"/>
              <a:defRPr kumimoji="1" sz="2800">
                <a:solidFill>
                  <a:schemeClr val="tx1"/>
                </a:solidFill>
                <a:latin typeface="Arial" charset="0"/>
                <a:cs typeface="Arial" charset="0"/>
              </a:defRPr>
            </a:lvl2pPr>
            <a:lvl3pPr marL="1143000" indent="-228600" defTabSz="973138" eaLnBrk="0" hangingPunct="0">
              <a:spcBef>
                <a:spcPct val="20000"/>
              </a:spcBef>
              <a:buChar char="•"/>
              <a:defRPr kumimoji="1" sz="2400">
                <a:solidFill>
                  <a:schemeClr val="tx1"/>
                </a:solidFill>
                <a:latin typeface="Arial" charset="0"/>
                <a:cs typeface="Arial" charset="0"/>
              </a:defRPr>
            </a:lvl3pPr>
            <a:lvl4pPr marL="1600200" indent="-228600" defTabSz="973138" eaLnBrk="0" hangingPunct="0">
              <a:spcBef>
                <a:spcPct val="20000"/>
              </a:spcBef>
              <a:buChar char="–"/>
              <a:defRPr kumimoji="1" sz="2000">
                <a:solidFill>
                  <a:schemeClr val="tx1"/>
                </a:solidFill>
                <a:latin typeface="Arial" charset="0"/>
                <a:cs typeface="Arial" charset="0"/>
              </a:defRPr>
            </a:lvl4pPr>
            <a:lvl5pPr marL="2057400" indent="-228600" defTabSz="973138" eaLnBrk="0" hangingPunct="0">
              <a:spcBef>
                <a:spcPct val="20000"/>
              </a:spcBef>
              <a:buChar char="»"/>
              <a:defRPr kumimoji="1" sz="2000">
                <a:solidFill>
                  <a:schemeClr val="tx1"/>
                </a:solidFill>
                <a:latin typeface="Arial" charset="0"/>
                <a:cs typeface="Arial" charset="0"/>
              </a:defRPr>
            </a:lvl5pPr>
            <a:lvl6pPr marL="2514600" indent="-228600" defTabSz="973138"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defTabSz="973138"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defTabSz="973138"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defTabSz="973138"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50000"/>
              </a:spcBef>
              <a:buFontTx/>
              <a:buNone/>
            </a:pPr>
            <a:r>
              <a:rPr kumimoji="0" lang="en-US" altLang="ja-JP" sz="1300" b="1" dirty="0">
                <a:latin typeface="Calibri" pitchFamily="34" charset="0"/>
                <a:ea typeface="ＭＳ Ｐゴシック" pitchFamily="34" charset="-128"/>
              </a:rPr>
              <a:t>** </a:t>
            </a:r>
            <a:r>
              <a:rPr kumimoji="0" lang="en-US" altLang="ja-JP" sz="1300" dirty="0">
                <a:latin typeface="Calibri" pitchFamily="34" charset="0"/>
                <a:ea typeface="ＭＳ Ｐゴシック" pitchFamily="34" charset="-128"/>
              </a:rPr>
              <a:t>Including unpaid assessments within 30-day period for MONUSCO ($205 million)</a:t>
            </a:r>
            <a:endParaRPr kumimoji="0" lang="en-GB" altLang="ja-JP" sz="1300" dirty="0">
              <a:latin typeface="Calibri" pitchFamily="34" charset="0"/>
              <a:ea typeface="ＭＳ Ｐゴシック" pitchFamily="34" charset="-128"/>
            </a:endParaRPr>
          </a:p>
          <a:p>
            <a:pPr eaLnBrk="1" hangingPunct="1">
              <a:spcBef>
                <a:spcPct val="50000"/>
              </a:spcBef>
              <a:buFontTx/>
              <a:buNone/>
            </a:pPr>
            <a:endParaRPr kumimoji="0" lang="ja-JP" altLang="en-GB" sz="1300" dirty="0">
              <a:latin typeface="Calibri" pitchFamily="34" charset="0"/>
              <a:ea typeface="ＭＳ Ｐゴシック" pitchFamily="34" charset="-128"/>
            </a:endParaRPr>
          </a:p>
        </p:txBody>
      </p:sp>
      <p:sp>
        <p:nvSpPr>
          <p:cNvPr id="29" name="TextBox 28">
            <a:extLst>
              <a:ext uri="{FF2B5EF4-FFF2-40B4-BE49-F238E27FC236}">
                <a16:creationId xmlns:a16="http://schemas.microsoft.com/office/drawing/2014/main" id="{06BFC49F-ECE9-4155-890C-150887A6B126}"/>
              </a:ext>
            </a:extLst>
          </p:cNvPr>
          <p:cNvSpPr txBox="1"/>
          <p:nvPr/>
        </p:nvSpPr>
        <p:spPr>
          <a:xfrm flipH="1" flipV="1">
            <a:off x="7144816" y="4494964"/>
            <a:ext cx="533400" cy="307777"/>
          </a:xfrm>
          <a:prstGeom prst="rect">
            <a:avLst/>
          </a:prstGeom>
          <a:noFill/>
        </p:spPr>
        <p:txBody>
          <a:bodyPr wrap="square" rtlCol="0">
            <a:spAutoFit/>
          </a:bodyPr>
          <a:lstStyle/>
          <a:p>
            <a:r>
              <a:rPr lang="en-US" sz="1400" dirty="0"/>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28763</TotalTime>
  <Words>1915</Words>
  <Application>Microsoft Office PowerPoint</Application>
  <PresentationFormat>Custom</PresentationFormat>
  <Paragraphs>1461</Paragraphs>
  <Slides>22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2" baseType="lpstr">
      <vt:lpstr>ＭＳ 明朝</vt:lpstr>
      <vt:lpstr>ＭＳ Ｐゴシック</vt:lpstr>
      <vt:lpstr>SimSun</vt:lpstr>
      <vt:lpstr>Arial</vt:lpstr>
      <vt:lpstr>Calibri</vt:lpstr>
      <vt:lpstr>Cambria</vt:lpstr>
      <vt:lpstr>Times New Roman</vt:lpstr>
      <vt:lpstr>Default Design</vt:lpstr>
      <vt:lpstr>Image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 Nations</dc:creator>
  <cp:lastModifiedBy>Nancy Muyal Beylus</cp:lastModifiedBy>
  <cp:revision>1463</cp:revision>
  <cp:lastPrinted>2019-05-06T18:39:31Z</cp:lastPrinted>
  <dcterms:created xsi:type="dcterms:W3CDTF">2012-05-13T19:46:12Z</dcterms:created>
  <dcterms:modified xsi:type="dcterms:W3CDTF">2019-05-07T14:34:56Z</dcterms:modified>
</cp:coreProperties>
</file>